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8" r:id="rId5"/>
    <p:sldId id="269" r:id="rId6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urota,Yoshiaki 室田祥亨(P製品政策部第5G)" initials="M室" lastIdx="4" clrIdx="0">
    <p:extLst>
      <p:ext uri="{19B8F6BF-5375-455C-9EA6-DF929625EA0E}">
        <p15:presenceInfo xmlns:p15="http://schemas.microsoft.com/office/powerpoint/2012/main" userId="S-1-5-21-73586283-1757981266-1417001333-601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E3633A"/>
    <a:srgbClr val="0193D5"/>
    <a:srgbClr val="FF9900"/>
    <a:srgbClr val="0193D7"/>
    <a:srgbClr val="98DEFE"/>
    <a:srgbClr val="40C3FE"/>
    <a:srgbClr val="C9EEFF"/>
    <a:srgbClr val="6E7172"/>
    <a:srgbClr val="6E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280" y="26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0844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164755" y="185351"/>
            <a:ext cx="6520249" cy="9539417"/>
          </a:xfrm>
          <a:prstGeom prst="rect">
            <a:avLst/>
          </a:prstGeom>
          <a:noFill/>
          <a:ln w="381000" cmpd="sng">
            <a:solidFill>
              <a:schemeClr val="bg1">
                <a:lumMod val="95000"/>
              </a:schemeClr>
            </a:solidFill>
            <a:miter lim="800000"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 userDrawn="1"/>
        </p:nvSpPr>
        <p:spPr>
          <a:xfrm>
            <a:off x="370703" y="395417"/>
            <a:ext cx="6320006" cy="9354064"/>
          </a:xfrm>
          <a:prstGeom prst="rect">
            <a:avLst/>
          </a:prstGeom>
          <a:noFill/>
          <a:ln w="38100" cmpd="sng">
            <a:solidFill>
              <a:srgbClr val="0193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 userDrawn="1"/>
        </p:nvSpPr>
        <p:spPr>
          <a:xfrm>
            <a:off x="234777" y="244388"/>
            <a:ext cx="6314304" cy="9369169"/>
          </a:xfrm>
          <a:prstGeom prst="rect">
            <a:avLst/>
          </a:prstGeom>
          <a:noFill/>
          <a:ln w="38100" cmpd="sng">
            <a:solidFill>
              <a:srgbClr val="E3633A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 userDrawn="1"/>
        </p:nvSpPr>
        <p:spPr>
          <a:xfrm>
            <a:off x="0" y="3641284"/>
            <a:ext cx="6956853" cy="6264716"/>
          </a:xfrm>
          <a:prstGeom prst="rect">
            <a:avLst/>
          </a:prstGeom>
          <a:blipFill dpi="0" rotWithShape="1">
            <a:blip r:embed="rId2">
              <a:alphaModFix amt="1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008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1" t="59626" r="1418" b="12608"/>
          <a:stretch/>
        </p:blipFill>
        <p:spPr>
          <a:xfrm>
            <a:off x="1" y="6673095"/>
            <a:ext cx="6858000" cy="3237023"/>
          </a:xfrm>
          <a:prstGeom prst="rect">
            <a:avLst/>
          </a:prstGeom>
        </p:spPr>
      </p:pic>
      <p:sp>
        <p:nvSpPr>
          <p:cNvPr id="4" name="正方形/長方形 3"/>
          <p:cNvSpPr/>
          <p:nvPr userDrawn="1"/>
        </p:nvSpPr>
        <p:spPr>
          <a:xfrm>
            <a:off x="444500" y="3835400"/>
            <a:ext cx="6057900" cy="4775200"/>
          </a:xfrm>
          <a:prstGeom prst="rect">
            <a:avLst/>
          </a:prstGeom>
          <a:blipFill dpi="0" rotWithShape="1">
            <a:blip r:embed="rId3">
              <a:alphaModFix amt="15000"/>
            </a:blip>
            <a:srcRect/>
            <a:stretch>
              <a:fillRect l="-5746" t="-10856" r="-9093" b="-20336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0" y="1320800"/>
            <a:ext cx="68580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/>
          <p:cNvSpPr/>
          <p:nvPr userDrawn="1"/>
        </p:nvSpPr>
        <p:spPr>
          <a:xfrm>
            <a:off x="0" y="0"/>
            <a:ext cx="6858000" cy="1235676"/>
          </a:xfrm>
          <a:prstGeom prst="rect">
            <a:avLst/>
          </a:prstGeom>
          <a:solidFill>
            <a:srgbClr val="E363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944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2" r="1621" b="29084"/>
          <a:stretch/>
        </p:blipFill>
        <p:spPr>
          <a:xfrm>
            <a:off x="0" y="6263041"/>
            <a:ext cx="6858000" cy="3647079"/>
          </a:xfrm>
          <a:prstGeom prst="rect">
            <a:avLst/>
          </a:prstGeom>
        </p:spPr>
      </p:pic>
      <p:sp>
        <p:nvSpPr>
          <p:cNvPr id="3" name="正方形/長方形 2"/>
          <p:cNvSpPr/>
          <p:nvPr userDrawn="1"/>
        </p:nvSpPr>
        <p:spPr>
          <a:xfrm>
            <a:off x="444500" y="3835400"/>
            <a:ext cx="6057900" cy="4775200"/>
          </a:xfrm>
          <a:prstGeom prst="rect">
            <a:avLst/>
          </a:prstGeom>
          <a:blipFill dpi="0" rotWithShape="1">
            <a:blip r:embed="rId3">
              <a:alphaModFix amt="15000"/>
            </a:blip>
            <a:srcRect/>
            <a:stretch>
              <a:fillRect l="-5746" t="-10856" r="-9093" b="-20336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0" y="1320800"/>
            <a:ext cx="68580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 userDrawn="1"/>
        </p:nvSpPr>
        <p:spPr>
          <a:xfrm>
            <a:off x="0" y="0"/>
            <a:ext cx="6858000" cy="1235676"/>
          </a:xfrm>
          <a:prstGeom prst="rect">
            <a:avLst/>
          </a:prstGeom>
          <a:solidFill>
            <a:srgbClr val="E363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157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3" t="2323" r="1261" b="83596"/>
          <a:stretch/>
        </p:blipFill>
        <p:spPr>
          <a:xfrm>
            <a:off x="99369" y="42868"/>
            <a:ext cx="6695888" cy="1397074"/>
          </a:xfrm>
          <a:prstGeom prst="rect">
            <a:avLst/>
          </a:prstGeom>
        </p:spPr>
      </p:pic>
      <p:sp>
        <p:nvSpPr>
          <p:cNvPr id="2" name="正方形/長方形 1"/>
          <p:cNvSpPr/>
          <p:nvPr userDrawn="1"/>
        </p:nvSpPr>
        <p:spPr>
          <a:xfrm>
            <a:off x="0" y="4683211"/>
            <a:ext cx="6858000" cy="522278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15" b="36298"/>
          <a:stretch/>
        </p:blipFill>
        <p:spPr>
          <a:xfrm>
            <a:off x="-86498" y="8484471"/>
            <a:ext cx="6932141" cy="1330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625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267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6" r:id="rId2"/>
    <p:sldLayoutId id="2147483677" r:id="rId3"/>
    <p:sldLayoutId id="2147483678" r:id="rId4"/>
    <p:sldLayoutId id="2147483671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chugai-pharm.zoom.us/webinar/register/WN_kG66banATsucz2VlHAdzG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/>
          <p:cNvSpPr/>
          <p:nvPr/>
        </p:nvSpPr>
        <p:spPr>
          <a:xfrm>
            <a:off x="569867" y="2692254"/>
            <a:ext cx="5808209" cy="5148419"/>
          </a:xfrm>
          <a:prstGeom prst="rect">
            <a:avLst/>
          </a:prstGeom>
          <a:blipFill dpi="0" rotWithShape="1">
            <a:blip r:embed="rId2">
              <a:alphaModFix amt="1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14" name="正方形/長方形 13"/>
          <p:cNvSpPr/>
          <p:nvPr/>
        </p:nvSpPr>
        <p:spPr>
          <a:xfrm>
            <a:off x="203448" y="214614"/>
            <a:ext cx="6541048" cy="9556361"/>
          </a:xfrm>
          <a:prstGeom prst="rect">
            <a:avLst/>
          </a:prstGeom>
          <a:noFill/>
          <a:ln w="38100" cmpd="sng">
            <a:solidFill>
              <a:srgbClr val="0193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113504" y="135025"/>
            <a:ext cx="6538567" cy="9556361"/>
          </a:xfrm>
          <a:prstGeom prst="rect">
            <a:avLst/>
          </a:prstGeom>
          <a:noFill/>
          <a:ln w="38100" cmpd="sng">
            <a:solidFill>
              <a:srgbClr val="E3633A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1078" y="253686"/>
            <a:ext cx="65385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b="1" spc="-50" dirty="0">
                <a:solidFill>
                  <a:srgbClr val="E44E3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3200" b="1" spc="-50" dirty="0">
                <a:solidFill>
                  <a:srgbClr val="E44E3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lang="ja-JP" altLang="en-US" sz="3200" b="1" spc="-50" dirty="0">
                <a:solidFill>
                  <a:srgbClr val="E44E3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回群馬血友病連携セミナー</a:t>
            </a:r>
            <a:endParaRPr lang="en-US" altLang="ja-JP" sz="3200" b="1" spc="-50" dirty="0">
              <a:solidFill>
                <a:srgbClr val="E44E3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Text Box 9">
            <a:extLst>
              <a:ext uri="{FF2B5EF4-FFF2-40B4-BE49-F238E27FC236}">
                <a16:creationId xmlns:a16="http://schemas.microsoft.com/office/drawing/2014/main" id="{C122209F-3371-484C-909C-88E7A9386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361" y="9263854"/>
            <a:ext cx="619527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/>
            <a:r>
              <a:rPr lang="ja-JP" altLang="en-US" sz="9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小塚ゴシック Pro M"/>
              </a:rPr>
              <a:t>共催：群馬県病院薬剤師会</a:t>
            </a:r>
            <a:r>
              <a:rPr lang="en-US" altLang="ja-JP" sz="9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小塚ゴシック Pro M"/>
              </a:rPr>
              <a:t> </a:t>
            </a:r>
            <a:r>
              <a:rPr lang="ja-JP" altLang="en-US" sz="9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小塚ゴシック Pro M"/>
              </a:rPr>
              <a:t>、群馬県臨床検査技師会 、中外製薬株式会社</a:t>
            </a:r>
            <a:endParaRPr lang="zh-TW" altLang="en-US" sz="9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小塚ゴシック Pro M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11534" y="3181309"/>
            <a:ext cx="6212085" cy="2339102"/>
          </a:xfrm>
          <a:prstGeom prst="rect">
            <a:avLst/>
          </a:prstGeom>
          <a:noFill/>
          <a:ln>
            <a:solidFill>
              <a:srgbClr val="E3633A"/>
            </a:solidFill>
          </a:ln>
        </p:spPr>
        <p:txBody>
          <a:bodyPr wrap="square">
            <a:spAutoFit/>
          </a:bodyPr>
          <a:lstStyle/>
          <a:p>
            <a:endParaRPr lang="en-US" altLang="ja-JP" sz="100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" u="sng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600" u="sng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&lt;</a:t>
            </a:r>
            <a:r>
              <a:rPr lang="ja-JP" altLang="en-US" sz="1600" u="sng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一般講演</a:t>
            </a:r>
            <a:r>
              <a:rPr lang="en-US" altLang="ja-JP" sz="1600" u="sng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&gt;</a:t>
            </a:r>
            <a:r>
              <a:rPr lang="ja-JP" altLang="en-US" sz="1600" u="sng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600" u="sng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19:00-19:30</a:t>
            </a:r>
          </a:p>
          <a:p>
            <a:endParaRPr lang="en-US" altLang="ja-JP" sz="1600" u="sng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zh-CN" altLang="en-US" sz="16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座長：群馬大学大学院医学系研究科 小児科学分野 助教 原 勇介 先生</a:t>
            </a:r>
            <a:endParaRPr lang="en-US" altLang="zh-TW" sz="1600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600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演者：群馬大学医学部附属病院　整形外科　川上　詩織  先生</a:t>
            </a:r>
            <a:endParaRPr lang="en-US" altLang="ja-JP" sz="1600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 sz="16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lang="ja-JP" altLang="en-US" sz="16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群馬大学における小児血友病の関節評価連携について</a:t>
            </a:r>
            <a:r>
              <a:rPr lang="en-US" altLang="ja-JP" sz="16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</a:p>
          <a:p>
            <a:endParaRPr lang="en-US" altLang="ja-JP" sz="1600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演者：群馬大学大学院医学系研究科 小児科学分野  奥野 はるな 先生</a:t>
            </a:r>
            <a:endParaRPr lang="en-US" altLang="ja-JP" sz="1600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 sz="16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lang="ja-JP" altLang="en-US" sz="16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群馬大学における多職種で取り組む血友病診療</a:t>
            </a:r>
            <a:r>
              <a:rPr lang="en-US" altLang="ja-JP" sz="16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1E4F2DE-9BED-4773-8137-2829B2DDD05B}"/>
              </a:ext>
            </a:extLst>
          </p:cNvPr>
          <p:cNvSpPr/>
          <p:nvPr/>
        </p:nvSpPr>
        <p:spPr>
          <a:xfrm>
            <a:off x="311533" y="1609821"/>
            <a:ext cx="6212085" cy="12926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zh-TW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zh-TW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zh-TW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zh-TW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zh-TW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木</a:t>
            </a:r>
            <a:r>
              <a:rPr lang="en-US" altLang="zh-TW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 19:00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-20:30</a:t>
            </a: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形式：ﾊｲﾌﾞﾘｯﾄﾞ開催 ①ホテルメトロポリタン高崎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6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階おしどり 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　　　　　　　　　 ②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ZOOM</a:t>
            </a:r>
          </a:p>
          <a:p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検査技師会の方は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日本臨床衛生検査技師会生涯教育制度の単位取得のため、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会員番号・お名前をご登録時・ご入室時に記載をお願いします。</a:t>
            </a:r>
            <a:endParaRPr lang="zh-TW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E199D1E2-DC85-45D1-B3A7-2880130E3950}"/>
              </a:ext>
            </a:extLst>
          </p:cNvPr>
          <p:cNvSpPr/>
          <p:nvPr/>
        </p:nvSpPr>
        <p:spPr>
          <a:xfrm>
            <a:off x="1557752" y="832971"/>
            <a:ext cx="374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予定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日本臨床衛生検査技師会生涯教育制度　専門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-20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　</a:t>
            </a:r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予定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日病薬病院薬学認定（研修番号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Ⅲ-2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0.5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単位　</a:t>
            </a:r>
          </a:p>
          <a:p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予定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日本病院薬剤師会生涯研修認定　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0.5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単位　</a:t>
            </a:r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予定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日本医師会生涯教育講座　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10: 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チーム医療 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0.5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単位　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6D12F4C-0DFE-4769-A4BE-B6C38F886A2F}"/>
              </a:ext>
            </a:extLst>
          </p:cNvPr>
          <p:cNvSpPr/>
          <p:nvPr/>
        </p:nvSpPr>
        <p:spPr>
          <a:xfrm>
            <a:off x="311533" y="5850041"/>
            <a:ext cx="6212085" cy="266996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endParaRPr lang="en-US" altLang="ja-JP" sz="100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" u="sng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600" u="sng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&lt;</a:t>
            </a:r>
            <a:r>
              <a:rPr lang="ja-JP" altLang="en-US" sz="1600" u="sng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特別講演</a:t>
            </a:r>
            <a:r>
              <a:rPr lang="en-US" altLang="ja-JP" sz="1600" u="sng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&gt;</a:t>
            </a:r>
            <a:r>
              <a:rPr lang="ja-JP" altLang="en-US" sz="1600" u="sng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600" u="sng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19:30-20:30</a:t>
            </a:r>
          </a:p>
          <a:p>
            <a:endParaRPr lang="en-US" altLang="ja-JP" sz="1600" u="sng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座長：群馬県立小児医療センター 血液腫瘍科 副院長　　　</a:t>
            </a:r>
          </a:p>
          <a:p>
            <a:r>
              <a:rPr lang="ja-JP" altLang="en-US" sz="16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     　　　 </a:t>
            </a:r>
            <a:r>
              <a:rPr lang="ja-JP" altLang="en-US" sz="20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河崎  裕英  先生</a:t>
            </a:r>
            <a:endParaRPr lang="ja-JP" altLang="en-US" sz="1600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1600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演者：</a:t>
            </a:r>
            <a:r>
              <a:rPr lang="zh-CN" altLang="en-US" sz="16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奈良県立医科大学 小児科 教授</a:t>
            </a:r>
            <a:r>
              <a:rPr lang="ja-JP" altLang="en-US" sz="16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　　    </a:t>
            </a:r>
            <a:r>
              <a:rPr lang="ja-JP" altLang="en-US" sz="20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野上  恵嗣  先生</a:t>
            </a:r>
            <a:endParaRPr lang="en-US" altLang="ja-JP" sz="2000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sz="900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21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lang="ja-JP" altLang="en-US" sz="21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ここまで得られた</a:t>
            </a:r>
            <a:r>
              <a:rPr lang="en-US" altLang="ja-JP" sz="2100" spc="-5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Emicizumab</a:t>
            </a:r>
            <a:r>
              <a:rPr lang="ja-JP" altLang="en-US" sz="21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の臨床</a:t>
            </a:r>
            <a:r>
              <a:rPr lang="en-US" altLang="ja-JP" sz="21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Evidence </a:t>
            </a:r>
            <a:r>
              <a:rPr lang="ja-JP" altLang="en-US" sz="21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　</a:t>
            </a:r>
            <a:endParaRPr lang="en-US" altLang="ja-JP" sz="2100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1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  ～</a:t>
            </a:r>
            <a:r>
              <a:rPr lang="en-US" altLang="ja-JP" sz="21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CQ</a:t>
            </a:r>
            <a:r>
              <a:rPr lang="ja-JP" altLang="en-US" sz="21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完遂にむけて～</a:t>
            </a:r>
            <a:r>
              <a:rPr lang="en-US" altLang="ja-JP" sz="21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</a:p>
          <a:p>
            <a:endParaRPr lang="en-US" altLang="ja-JP" sz="1050" u="sng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6722305-FE81-1D33-067B-55D2E34A59E2}"/>
              </a:ext>
            </a:extLst>
          </p:cNvPr>
          <p:cNvSpPr txBox="1"/>
          <p:nvPr/>
        </p:nvSpPr>
        <p:spPr>
          <a:xfrm>
            <a:off x="311535" y="8759377"/>
            <a:ext cx="62120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会終了後、ささやかながら立食による情報交換の場を用意しております。</a:t>
            </a:r>
          </a:p>
        </p:txBody>
      </p:sp>
    </p:spTree>
    <p:extLst>
      <p:ext uri="{BB962C8B-B14F-4D97-AF65-F5344CB8AC3E}">
        <p14:creationId xmlns:p14="http://schemas.microsoft.com/office/powerpoint/2010/main" val="3425075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9258AF79-4CBC-4ECE-9782-E02EFB2DAD08}"/>
              </a:ext>
            </a:extLst>
          </p:cNvPr>
          <p:cNvCxnSpPr>
            <a:cxnSpLocks/>
          </p:cNvCxnSpPr>
          <p:nvPr/>
        </p:nvCxnSpPr>
        <p:spPr>
          <a:xfrm>
            <a:off x="370874" y="3538768"/>
            <a:ext cx="6125355" cy="14845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9">
            <a:extLst>
              <a:ext uri="{FF2B5EF4-FFF2-40B4-BE49-F238E27FC236}">
                <a16:creationId xmlns:a16="http://schemas.microsoft.com/office/drawing/2014/main" id="{BE6A102B-AE09-C16C-E945-841742CA3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361" y="9199932"/>
            <a:ext cx="619527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/>
            <a:r>
              <a:rPr lang="ja-JP" altLang="en-US" sz="9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小塚ゴシック Pro M"/>
              </a:rPr>
              <a:t>共催：群馬県病院薬剤師会</a:t>
            </a:r>
            <a:r>
              <a:rPr lang="en-US" altLang="ja-JP" sz="9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小塚ゴシック Pro M"/>
              </a:rPr>
              <a:t> </a:t>
            </a:r>
            <a:r>
              <a:rPr lang="ja-JP" altLang="en-US" sz="9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小塚ゴシック Pro M"/>
              </a:rPr>
              <a:t>、群馬県臨床検査技師会 、中外製薬株式会社</a:t>
            </a:r>
            <a:endParaRPr lang="zh-TW" altLang="en-US" sz="9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小塚ゴシック Pro M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AC8D0CF-2060-1B7A-2D52-F1D41ED2D58E}"/>
              </a:ext>
            </a:extLst>
          </p:cNvPr>
          <p:cNvSpPr txBox="1"/>
          <p:nvPr/>
        </p:nvSpPr>
        <p:spPr>
          <a:xfrm>
            <a:off x="457200" y="738846"/>
            <a:ext cx="5996497" cy="28469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9900"/>
            </a:solidFill>
          </a:ln>
        </p:spPr>
        <p:txBody>
          <a:bodyPr wrap="square">
            <a:spAutoFit/>
          </a:bodyPr>
          <a:lstStyle/>
          <a:p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①二次元コードからのご参加登録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700" b="1" dirty="0">
                <a:latin typeface="メイリオ" panose="020B0604030504040204" pitchFamily="50" charset="-128"/>
                <a:ea typeface="メイリオ" panose="020B0604030504040204" pitchFamily="50" charset="-128"/>
                <a:hlinkClick r:id="rId2"/>
              </a:rPr>
              <a:t>https://chugai-pharm.zoom.us/webinar/register/WN_kG66banATsucz2VlHAdzGw</a:t>
            </a:r>
            <a:endParaRPr lang="en-US" altLang="ja-JP" sz="7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担当者へ直接ご視聴希望の旨</a:t>
            </a:r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お伝えください</a:t>
            </a:r>
          </a:p>
          <a:p>
            <a:r>
              <a:rPr lang="ja-JP" altLang="en-US" sz="700" dirty="0">
                <a:latin typeface="+mn-ea"/>
              </a:rPr>
              <a:t>　　</a:t>
            </a:r>
            <a:r>
              <a:rPr lang="en-US" altLang="ja-JP" sz="700" dirty="0">
                <a:latin typeface="+mn-ea"/>
              </a:rPr>
              <a:t>※</a:t>
            </a:r>
            <a:r>
              <a:rPr lang="ja-JP" altLang="en-US" sz="700" dirty="0">
                <a:latin typeface="+mn-ea"/>
              </a:rPr>
              <a:t>オンライン講演会参加に関する個人情報の取扱いについて</a:t>
            </a:r>
          </a:p>
          <a:p>
            <a:r>
              <a:rPr lang="ja-JP" altLang="en-US" sz="700" dirty="0">
                <a:latin typeface="+mn-ea"/>
              </a:rPr>
              <a:t>　　　　個人情報の利用目的：ご入力いただいた個人情報（お名前、ご施設、メールアドレス、会員番号</a:t>
            </a:r>
            <a:r>
              <a:rPr lang="en-US" altLang="ja-JP" sz="700" dirty="0">
                <a:latin typeface="+mn-ea"/>
              </a:rPr>
              <a:t>(</a:t>
            </a:r>
            <a:r>
              <a:rPr lang="ja-JP" altLang="en-US" sz="700" dirty="0">
                <a:latin typeface="+mn-ea"/>
              </a:rPr>
              <a:t>検査技師会</a:t>
            </a:r>
            <a:r>
              <a:rPr lang="en-US" altLang="ja-JP" sz="700" dirty="0">
                <a:latin typeface="+mn-ea"/>
              </a:rPr>
              <a:t>)</a:t>
            </a:r>
            <a:r>
              <a:rPr lang="ja-JP" altLang="en-US" sz="700" dirty="0">
                <a:latin typeface="+mn-ea"/>
              </a:rPr>
              <a:t>）は、下記の目的でのみ用います。</a:t>
            </a:r>
          </a:p>
          <a:p>
            <a:r>
              <a:rPr lang="ja-JP" altLang="en-US" sz="700" dirty="0">
                <a:latin typeface="+mn-ea"/>
              </a:rPr>
              <a:t>　　　　オンライン講演会へのご参加意思の確認、また</a:t>
            </a:r>
            <a:r>
              <a:rPr lang="en-US" altLang="ja-JP" sz="700" dirty="0">
                <a:latin typeface="+mn-ea"/>
              </a:rPr>
              <a:t>URL</a:t>
            </a:r>
            <a:r>
              <a:rPr lang="ja-JP" altLang="en-US" sz="700" dirty="0">
                <a:latin typeface="+mn-ea"/>
              </a:rPr>
              <a:t>のご送付、及び次項に示す第三者提供のため。</a:t>
            </a:r>
          </a:p>
          <a:p>
            <a:r>
              <a:rPr lang="ja-JP" altLang="en-US" sz="700" dirty="0">
                <a:latin typeface="+mn-ea"/>
              </a:rPr>
              <a:t>　　　　個人情報の第三者提供について：</a:t>
            </a:r>
            <a:r>
              <a:rPr lang="zh-TW" altLang="en-US" sz="700" dirty="0">
                <a:latin typeface="+mn-ea"/>
              </a:rPr>
              <a:t>日本臨床衛生検査技師会生涯教育制度</a:t>
            </a:r>
            <a:r>
              <a:rPr lang="ja-JP" altLang="en-US" sz="700" dirty="0">
                <a:latin typeface="+mn-ea"/>
              </a:rPr>
              <a:t>の単位取得の対象となっております。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6F2B65D-27F6-1C0B-EECA-911AD5DFED32}"/>
              </a:ext>
            </a:extLst>
          </p:cNvPr>
          <p:cNvSpPr txBox="1"/>
          <p:nvPr/>
        </p:nvSpPr>
        <p:spPr>
          <a:xfrm>
            <a:off x="1914327" y="475236"/>
            <a:ext cx="2738541" cy="523220"/>
          </a:xfrm>
          <a:prstGeom prst="rect">
            <a:avLst/>
          </a:prstGeom>
          <a:solidFill>
            <a:srgbClr val="FF9900"/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ご参加登録方法</a:t>
            </a:r>
            <a:endParaRPr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79E4CF8-1A56-2215-41CE-028306C049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7550" y="804964"/>
            <a:ext cx="1456421" cy="145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11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99b7745-cf49-41c7-b76d-e81ec49e38b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68B9B1F578C41408459713EE41323BB" ma:contentTypeVersion="18" ma:contentTypeDescription="新しいドキュメントを作成します。" ma:contentTypeScope="" ma:versionID="f17099e031336ae10e764ced58f99857">
  <xsd:schema xmlns:xsd="http://www.w3.org/2001/XMLSchema" xmlns:xs="http://www.w3.org/2001/XMLSchema" xmlns:p="http://schemas.microsoft.com/office/2006/metadata/properties" xmlns:ns3="699b7745-cf49-41c7-b76d-e81ec49e38b2" xmlns:ns4="11cbe655-e972-4306-8f20-3c2b70a205f8" targetNamespace="http://schemas.microsoft.com/office/2006/metadata/properties" ma:root="true" ma:fieldsID="882c0d56fa94a86596d8550e61474332" ns3:_="" ns4:_="">
    <xsd:import namespace="699b7745-cf49-41c7-b76d-e81ec49e38b2"/>
    <xsd:import namespace="11cbe655-e972-4306-8f20-3c2b70a205f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b7745-cf49-41c7-b76d-e81ec49e38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cbe655-e972-4306-8f20-3c2b70a205f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D983E7-8DB1-4DA2-BF0B-B706E147EB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379C61-1957-4D67-90DF-66FC93BCDFA2}">
  <ds:schemaRefs>
    <ds:schemaRef ds:uri="http://purl.org/dc/elements/1.1/"/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11cbe655-e972-4306-8f20-3c2b70a205f8"/>
    <ds:schemaRef ds:uri="699b7745-cf49-41c7-b76d-e81ec49e38b2"/>
  </ds:schemaRefs>
</ds:datastoreItem>
</file>

<file path=customXml/itemProps3.xml><?xml version="1.0" encoding="utf-8"?>
<ds:datastoreItem xmlns:ds="http://schemas.openxmlformats.org/officeDocument/2006/customXml" ds:itemID="{FF4C81AB-645C-4B40-9E71-0C99083C3B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9b7745-cf49-41c7-b76d-e81ec49e38b2"/>
    <ds:schemaRef ds:uri="11cbe655-e972-4306-8f20-3c2b70a205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8ee31d5-85b1-40d9-8afd-30ab730f9b22}" enabled="1" method="Privileged" siteId="{a5bd0d07-eca3-4fda-9821-7c858c9deb8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6754</TotalTime>
  <Words>434</Words>
  <Application>Microsoft Office PowerPoint</Application>
  <PresentationFormat>A4 210 x 297 mm</PresentationFormat>
  <Paragraphs>49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メイリオ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TODOKORO-140401</dc:creator>
  <cp:lastModifiedBy>Inoue,Taisuke 井上泰輔(Sマーケティング部希少血液疾患G)</cp:lastModifiedBy>
  <cp:revision>230</cp:revision>
  <cp:lastPrinted>2025-11-27T00:14:36Z</cp:lastPrinted>
  <dcterms:created xsi:type="dcterms:W3CDTF">2018-04-13T11:41:35Z</dcterms:created>
  <dcterms:modified xsi:type="dcterms:W3CDTF">2026-01-26T10:40:18Z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0x010100968B9B1F578C41408459713EE41323BB</vt:lpwstr>
  </property>
</Properties>
</file>