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6858000" cy="9144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130" d="100"/>
          <a:sy n="130" d="100"/>
        </p:scale>
        <p:origin x="-2028" y="247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D35DA7-7230-4E11-A9C3-3E668D68F28E}" type="datetimeFigureOut">
              <a:rPr kumimoji="1" lang="ja-JP" altLang="en-US" smtClean="0"/>
              <a:t>2015/10/7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006600" y="746125"/>
            <a:ext cx="27940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75499B-E242-4F84-B1E2-65A116E138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10304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006600" y="746125"/>
            <a:ext cx="27940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7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defTabSz="912813" eaLnBrk="1" hangingPunct="1">
              <a:spcBef>
                <a:spcPct val="0"/>
              </a:spcBef>
            </a:pPr>
            <a:endParaRPr lang="ja-JP" altLang="en-US" dirty="0" smtClean="0"/>
          </a:p>
        </p:txBody>
      </p:sp>
      <p:sp>
        <p:nvSpPr>
          <p:cNvPr id="6148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95BF10-C48D-44E6-B30A-148D2FC83A90}" type="slidenum">
              <a:rPr lang="ja-JP" altLang="en-US" smtClean="0">
                <a:solidFill>
                  <a:srgbClr val="000000"/>
                </a:solidFill>
                <a:latin typeface="Arial" pitchFamily="34" charset="0"/>
              </a:rPr>
              <a:pPr/>
              <a:t>1</a:t>
            </a:fld>
            <a:endParaRPr lang="en-US" altLang="ja-JP" smtClean="0">
              <a:solidFill>
                <a:srgbClr val="000000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C2AB9-AD9C-4FC8-892E-DE0FEB1E1059}" type="datetimeFigureOut">
              <a:rPr kumimoji="1" lang="ja-JP" altLang="en-US" smtClean="0"/>
              <a:t>2015/10/7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1B26-D741-483F-8271-2CD85E6A6C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2406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C2AB9-AD9C-4FC8-892E-DE0FEB1E1059}" type="datetimeFigureOut">
              <a:rPr kumimoji="1" lang="ja-JP" altLang="en-US" smtClean="0"/>
              <a:t>2015/10/7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1B26-D741-483F-8271-2CD85E6A6C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9192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C2AB9-AD9C-4FC8-892E-DE0FEB1E1059}" type="datetimeFigureOut">
              <a:rPr kumimoji="1" lang="ja-JP" altLang="en-US" smtClean="0"/>
              <a:t>2015/10/7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1B26-D741-483F-8271-2CD85E6A6C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35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C2AB9-AD9C-4FC8-892E-DE0FEB1E1059}" type="datetimeFigureOut">
              <a:rPr kumimoji="1" lang="ja-JP" altLang="en-US" smtClean="0"/>
              <a:t>2015/10/7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1B26-D741-483F-8271-2CD85E6A6C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7257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C2AB9-AD9C-4FC8-892E-DE0FEB1E1059}" type="datetimeFigureOut">
              <a:rPr kumimoji="1" lang="ja-JP" altLang="en-US" smtClean="0"/>
              <a:t>2015/10/7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1B26-D741-483F-8271-2CD85E6A6C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6279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C2AB9-AD9C-4FC8-892E-DE0FEB1E1059}" type="datetimeFigureOut">
              <a:rPr kumimoji="1" lang="ja-JP" altLang="en-US" smtClean="0"/>
              <a:t>2015/10/7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1B26-D741-483F-8271-2CD85E6A6C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190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C2AB9-AD9C-4FC8-892E-DE0FEB1E1059}" type="datetimeFigureOut">
              <a:rPr kumimoji="1" lang="ja-JP" altLang="en-US" smtClean="0"/>
              <a:t>2015/10/7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1B26-D741-483F-8271-2CD85E6A6C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726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C2AB9-AD9C-4FC8-892E-DE0FEB1E1059}" type="datetimeFigureOut">
              <a:rPr kumimoji="1" lang="ja-JP" altLang="en-US" smtClean="0"/>
              <a:t>2015/10/7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1B26-D741-483F-8271-2CD85E6A6C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458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C2AB9-AD9C-4FC8-892E-DE0FEB1E1059}" type="datetimeFigureOut">
              <a:rPr kumimoji="1" lang="ja-JP" altLang="en-US" smtClean="0"/>
              <a:t>2015/10/7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1B26-D741-483F-8271-2CD85E6A6C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5333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C2AB9-AD9C-4FC8-892E-DE0FEB1E1059}" type="datetimeFigureOut">
              <a:rPr kumimoji="1" lang="ja-JP" altLang="en-US" smtClean="0"/>
              <a:t>2015/10/7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1B26-D741-483F-8271-2CD85E6A6C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274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C2AB9-AD9C-4FC8-892E-DE0FEB1E1059}" type="datetimeFigureOut">
              <a:rPr kumimoji="1" lang="ja-JP" altLang="en-US" smtClean="0"/>
              <a:t>2015/10/7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1B26-D741-483F-8271-2CD85E6A6C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9955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C2AB9-AD9C-4FC8-892E-DE0FEB1E1059}" type="datetimeFigureOut">
              <a:rPr kumimoji="1" lang="ja-JP" altLang="en-US" smtClean="0"/>
              <a:t>2015/10/7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1A1B26-D741-483F-8271-2CD85E6A6C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6265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28719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正方形/長方形 10"/>
          <p:cNvSpPr>
            <a:spLocks noChangeArrowheads="1"/>
          </p:cNvSpPr>
          <p:nvPr/>
        </p:nvSpPr>
        <p:spPr bwMode="auto">
          <a:xfrm>
            <a:off x="451205" y="484785"/>
            <a:ext cx="1142250" cy="198783"/>
          </a:xfrm>
          <a:prstGeom prst="rect">
            <a:avLst/>
          </a:prstGeom>
          <a:solidFill>
            <a:srgbClr val="DBEEF4"/>
          </a:solidFill>
          <a:ln w="9525">
            <a:noFill/>
            <a:miter lim="800000"/>
            <a:headEnd/>
            <a:tailEnd/>
          </a:ln>
        </p:spPr>
        <p:txBody>
          <a:bodyPr lIns="91518" tIns="45760" rIns="91518" bIns="45760">
            <a:spAutoFit/>
          </a:bodyPr>
          <a:lstStyle/>
          <a:p>
            <a:pPr defTabSz="915290">
              <a:defRPr/>
            </a:pPr>
            <a:r>
              <a:rPr lang="ja-JP" altLang="en-US" sz="7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" pitchFamily="18" charset="0"/>
              </a:rPr>
              <a:t>　■　話題提供　■</a:t>
            </a:r>
            <a:r>
              <a:rPr lang="ja-JP" altLang="en-US" sz="7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 pitchFamily="34" charset="0"/>
              </a:rPr>
              <a:t>　</a:t>
            </a:r>
            <a:endParaRPr lang="ja-JP" altLang="en-US" sz="700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980728" y="683568"/>
            <a:ext cx="6334843" cy="23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518" tIns="45760" rIns="91518" bIns="45760" anchor="ctr">
            <a:spAutoFit/>
          </a:bodyPr>
          <a:lstStyle/>
          <a:p>
            <a:pPr indent="610838" defTabSz="913376"/>
            <a:r>
              <a:rPr lang="ja-JP" altLang="en-US" sz="9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ea typeface="HG丸ｺﾞｼｯｸM-PRO" pitchFamily="50" charset="-128"/>
                <a:cs typeface="Times New Roman" pitchFamily="18" charset="0"/>
              </a:rPr>
              <a:t>「</a:t>
            </a:r>
            <a:r>
              <a:rPr lang="ja-JP" altLang="en-US" sz="9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ea typeface="HG丸ｺﾞｼｯｸM-PRO" pitchFamily="50" charset="-128"/>
                <a:cs typeface="Times New Roman" pitchFamily="18" charset="0"/>
              </a:rPr>
              <a:t>経腸栄養材</a:t>
            </a:r>
            <a:r>
              <a:rPr lang="ja-JP" altLang="en-US" sz="9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ea typeface="HG丸ｺﾞｼｯｸM-PRO" pitchFamily="50" charset="-128"/>
                <a:cs typeface="Times New Roman" pitchFamily="18" charset="0"/>
              </a:rPr>
              <a:t>の最近の話題」</a:t>
            </a:r>
            <a:r>
              <a:rPr lang="ja-JP" altLang="en-US" sz="900" b="1" dirty="0">
                <a:solidFill>
                  <a:srgbClr val="000000"/>
                </a:solidFill>
                <a:latin typeface="Century" pitchFamily="18" charset="0"/>
                <a:ea typeface="HG丸ｺﾞｼｯｸM-PRO" pitchFamily="50" charset="-128"/>
                <a:cs typeface="Times New Roman" pitchFamily="18" charset="0"/>
              </a:rPr>
              <a:t>　</a:t>
            </a:r>
            <a:r>
              <a:rPr lang="ja-JP" altLang="en-US" sz="800" b="1" dirty="0" smtClean="0">
                <a:solidFill>
                  <a:srgbClr val="000000"/>
                </a:solidFill>
                <a:latin typeface="Century" pitchFamily="18" charset="0"/>
                <a:ea typeface="HG丸ｺﾞｼｯｸM-PRO" pitchFamily="50" charset="-128"/>
                <a:cs typeface="Times New Roman" pitchFamily="18" charset="0"/>
              </a:rPr>
              <a:t>大塚製薬工場　ＯＳ１事業部メディカル研究所　</a:t>
            </a:r>
            <a:endParaRPr lang="en-US" altLang="ja-JP" sz="800" b="1" dirty="0" smtClean="0">
              <a:solidFill>
                <a:srgbClr val="000000"/>
              </a:solidFill>
              <a:latin typeface="Century" pitchFamily="18" charset="0"/>
              <a:ea typeface="HG丸ｺﾞｼｯｸM-PRO" pitchFamily="50" charset="-128"/>
              <a:cs typeface="Times New Roman" pitchFamily="18" charset="0"/>
            </a:endParaRPr>
          </a:p>
        </p:txBody>
      </p:sp>
      <p:sp>
        <p:nvSpPr>
          <p:cNvPr id="13" name="正方形/長方形 12"/>
          <p:cNvSpPr>
            <a:spLocks noChangeArrowheads="1"/>
          </p:cNvSpPr>
          <p:nvPr/>
        </p:nvSpPr>
        <p:spPr bwMode="auto">
          <a:xfrm>
            <a:off x="1824679" y="467544"/>
            <a:ext cx="1172273" cy="261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518" tIns="45760" rIns="91518" bIns="45760">
            <a:spAutoFit/>
          </a:bodyPr>
          <a:lstStyle/>
          <a:p>
            <a:pPr defTabSz="914817">
              <a:defRPr/>
            </a:pPr>
            <a:r>
              <a:rPr lang="ja-JP" altLang="en-US" sz="11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</a:rPr>
              <a:t>（</a:t>
            </a:r>
            <a:r>
              <a:rPr lang="en-US" altLang="ja-JP" sz="11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</a:rPr>
              <a:t>14:00</a:t>
            </a:r>
            <a:r>
              <a:rPr lang="ja-JP" altLang="en-US" sz="11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</a:rPr>
              <a:t>～</a:t>
            </a:r>
            <a:r>
              <a:rPr lang="en-US" altLang="ja-JP" sz="11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</a:rPr>
              <a:t>14:20</a:t>
            </a:r>
            <a:r>
              <a:rPr lang="ja-JP" altLang="en-US" sz="11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</a:rPr>
              <a:t>）</a:t>
            </a:r>
            <a:endParaRPr lang="ja-JP" altLang="en-US" sz="1100" dirty="0">
              <a:solidFill>
                <a:prstClr val="black"/>
              </a:solidFill>
              <a:latin typeface="Century" pitchFamily="18" charset="0"/>
            </a:endParaRPr>
          </a:p>
        </p:txBody>
      </p:sp>
      <p:sp>
        <p:nvSpPr>
          <p:cNvPr id="14" name="正方形/長方形 13"/>
          <p:cNvSpPr>
            <a:spLocks noChangeArrowheads="1"/>
          </p:cNvSpPr>
          <p:nvPr/>
        </p:nvSpPr>
        <p:spPr bwMode="auto">
          <a:xfrm>
            <a:off x="454202" y="899592"/>
            <a:ext cx="1131757" cy="198783"/>
          </a:xfrm>
          <a:prstGeom prst="rect">
            <a:avLst/>
          </a:prstGeom>
          <a:solidFill>
            <a:srgbClr val="DBEEF4"/>
          </a:solidFill>
          <a:ln w="9525">
            <a:noFill/>
            <a:miter lim="800000"/>
            <a:headEnd/>
            <a:tailEnd/>
          </a:ln>
        </p:spPr>
        <p:txBody>
          <a:bodyPr lIns="91518" tIns="45760" rIns="91518" bIns="45760">
            <a:spAutoFit/>
          </a:bodyPr>
          <a:lstStyle/>
          <a:p>
            <a:pPr defTabSz="915290">
              <a:defRPr/>
            </a:pPr>
            <a:r>
              <a:rPr lang="ja-JP" altLang="en-US" sz="7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" pitchFamily="18" charset="0"/>
              </a:rPr>
              <a:t>　■　開会挨拶　■</a:t>
            </a:r>
            <a:r>
              <a:rPr lang="ja-JP" altLang="en-US" sz="7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 pitchFamily="34" charset="0"/>
              </a:rPr>
              <a:t>　</a:t>
            </a:r>
            <a:endParaRPr lang="ja-JP" altLang="en-US" sz="700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6" name="正方形/長方形 15"/>
          <p:cNvSpPr>
            <a:spLocks noChangeArrowheads="1"/>
          </p:cNvSpPr>
          <p:nvPr/>
        </p:nvSpPr>
        <p:spPr bwMode="auto">
          <a:xfrm>
            <a:off x="1824679" y="853925"/>
            <a:ext cx="1172273" cy="261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518" tIns="45760" rIns="91518" bIns="45760">
            <a:spAutoFit/>
          </a:bodyPr>
          <a:lstStyle/>
          <a:p>
            <a:pPr defTabSz="914817">
              <a:defRPr/>
            </a:pPr>
            <a:r>
              <a:rPr lang="ja-JP" altLang="en-US" sz="11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</a:rPr>
              <a:t>（</a:t>
            </a:r>
            <a:r>
              <a:rPr lang="en-US" altLang="ja-JP" sz="11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</a:rPr>
              <a:t>14:20</a:t>
            </a:r>
            <a:r>
              <a:rPr lang="ja-JP" altLang="en-US" sz="11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</a:rPr>
              <a:t>～</a:t>
            </a:r>
            <a:r>
              <a:rPr lang="en-US" altLang="ja-JP" sz="11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</a:rPr>
              <a:t>14:25</a:t>
            </a:r>
            <a:r>
              <a:rPr lang="ja-JP" altLang="en-US" sz="11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</a:rPr>
              <a:t>）</a:t>
            </a:r>
            <a:endParaRPr lang="ja-JP" altLang="en-US" sz="1100" dirty="0">
              <a:solidFill>
                <a:prstClr val="black"/>
              </a:solidFill>
              <a:latin typeface="Century" pitchFamily="18" charset="0"/>
            </a:endParaRPr>
          </a:p>
        </p:txBody>
      </p:sp>
      <p:sp>
        <p:nvSpPr>
          <p:cNvPr id="51" name="正方形/長方形 50"/>
          <p:cNvSpPr>
            <a:spLocks noChangeArrowheads="1"/>
          </p:cNvSpPr>
          <p:nvPr/>
        </p:nvSpPr>
        <p:spPr bwMode="auto">
          <a:xfrm>
            <a:off x="332656" y="5148064"/>
            <a:ext cx="1625059" cy="215524"/>
          </a:xfrm>
          <a:prstGeom prst="rect">
            <a:avLst/>
          </a:prstGeom>
          <a:solidFill>
            <a:srgbClr val="DBEEF4"/>
          </a:solidFill>
          <a:ln w="9525">
            <a:noFill/>
            <a:miter lim="800000"/>
            <a:headEnd/>
            <a:tailEnd/>
          </a:ln>
        </p:spPr>
        <p:txBody>
          <a:bodyPr wrap="square" lIns="91518" tIns="45760" rIns="91518" bIns="45760">
            <a:spAutoFit/>
          </a:bodyPr>
          <a:lstStyle/>
          <a:p>
            <a:pPr defTabSz="915290">
              <a:defRPr/>
            </a:pPr>
            <a:r>
              <a:rPr lang="ja-JP" altLang="en-US" sz="8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" pitchFamily="18" charset="0"/>
              </a:rPr>
              <a:t>　■　パネルディスカッション　■</a:t>
            </a:r>
            <a:r>
              <a:rPr lang="ja-JP" altLang="en-US" sz="8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 pitchFamily="34" charset="0"/>
              </a:rPr>
              <a:t>　　</a:t>
            </a:r>
            <a:endParaRPr lang="ja-JP" altLang="en-US" sz="800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692696" y="4644008"/>
            <a:ext cx="5657287" cy="338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518" tIns="45760" rIns="91518" bIns="45760" anchor="ctr">
            <a:spAutoFit/>
          </a:bodyPr>
          <a:lstStyle/>
          <a:p>
            <a:pPr defTabSz="914817">
              <a:defRPr/>
            </a:pPr>
            <a:r>
              <a:rPr lang="ja-JP" altLang="en-US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  <a:ea typeface="HG丸ｺﾞｼｯｸM-PRO" pitchFamily="50" charset="-128"/>
                <a:cs typeface="ＭＳ Ｐゴシック" pitchFamily="50" charset="-128"/>
              </a:rPr>
              <a:t>　</a:t>
            </a:r>
            <a:r>
              <a:rPr lang="ja-JP" altLang="en-US" sz="16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  <a:ea typeface="HG丸ｺﾞｼｯｸM-PRO" pitchFamily="50" charset="-128"/>
                <a:cs typeface="ＭＳ Ｐゴシック" pitchFamily="50" charset="-128"/>
              </a:rPr>
              <a:t>　　　　　　</a:t>
            </a:r>
            <a:r>
              <a:rPr lang="ja-JP" altLang="ja-JP" sz="16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  <a:ea typeface="HG丸ｺﾞｼｯｸM-PRO" pitchFamily="50" charset="-128"/>
                <a:cs typeface="ＭＳ Ｐゴシック" pitchFamily="50" charset="-128"/>
              </a:rPr>
              <a:t>『</a:t>
            </a:r>
            <a:r>
              <a:rPr lang="ja-JP" altLang="en-US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  <a:ea typeface="HG丸ｺﾞｼｯｸM-PRO" pitchFamily="50" charset="-128"/>
                <a:cs typeface="ＭＳ Ｐゴシック" pitchFamily="50" charset="-128"/>
              </a:rPr>
              <a:t>　</a:t>
            </a:r>
            <a:r>
              <a:rPr lang="ja-JP" altLang="en-US" sz="16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  <a:ea typeface="HG丸ｺﾞｼｯｸM-PRO" pitchFamily="50" charset="-128"/>
                <a:cs typeface="ＭＳ Ｐゴシック" pitchFamily="50" charset="-128"/>
              </a:rPr>
              <a:t>在宅医療と栄養管理　</a:t>
            </a:r>
            <a:r>
              <a:rPr lang="ja-JP" altLang="ja-JP" sz="16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  <a:ea typeface="HG丸ｺﾞｼｯｸM-PRO" pitchFamily="50" charset="-128"/>
                <a:cs typeface="ＭＳ Ｐゴシック" pitchFamily="50" charset="-128"/>
              </a:rPr>
              <a:t>』</a:t>
            </a:r>
            <a:endParaRPr lang="ja-JP" altLang="ja-JP" sz="1600" dirty="0">
              <a:solidFill>
                <a:prstClr val="black"/>
              </a:solidFill>
              <a:latin typeface="Arial" charset="0"/>
              <a:ea typeface="HG丸ｺﾞｼｯｸM-PRO" pitchFamily="50" charset="-128"/>
              <a:cs typeface="ＭＳ Ｐゴシック" pitchFamily="50" charset="-128"/>
            </a:endParaRPr>
          </a:p>
        </p:txBody>
      </p:sp>
      <p:sp>
        <p:nvSpPr>
          <p:cNvPr id="57" name="正方形/長方形 56"/>
          <p:cNvSpPr>
            <a:spLocks noChangeArrowheads="1"/>
          </p:cNvSpPr>
          <p:nvPr/>
        </p:nvSpPr>
        <p:spPr bwMode="auto">
          <a:xfrm>
            <a:off x="1916832" y="5159016"/>
            <a:ext cx="1172273" cy="261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518" tIns="45760" rIns="91518" bIns="45760">
            <a:spAutoFit/>
          </a:bodyPr>
          <a:lstStyle/>
          <a:p>
            <a:pPr defTabSz="914817">
              <a:defRPr/>
            </a:pPr>
            <a:r>
              <a:rPr lang="ja-JP" altLang="en-US" sz="11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</a:rPr>
              <a:t>（</a:t>
            </a:r>
            <a:r>
              <a:rPr lang="en-US" altLang="ja-JP" sz="11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</a:rPr>
              <a:t>17:25</a:t>
            </a:r>
            <a:r>
              <a:rPr lang="ja-JP" altLang="en-US" sz="11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</a:rPr>
              <a:t>～</a:t>
            </a:r>
            <a:r>
              <a:rPr lang="en-US" altLang="ja-JP" sz="11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</a:rPr>
              <a:t>18:25</a:t>
            </a:r>
            <a:r>
              <a:rPr lang="ja-JP" altLang="en-US" sz="11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</a:rPr>
              <a:t>）</a:t>
            </a:r>
            <a:endParaRPr lang="ja-JP" altLang="en-US" sz="1100" dirty="0">
              <a:solidFill>
                <a:prstClr val="black"/>
              </a:solidFill>
              <a:latin typeface="Century" pitchFamily="18" charset="0"/>
            </a:endParaRPr>
          </a:p>
        </p:txBody>
      </p:sp>
      <p:sp>
        <p:nvSpPr>
          <p:cNvPr id="58" name="正方形/長方形 57"/>
          <p:cNvSpPr>
            <a:spLocks noChangeArrowheads="1"/>
          </p:cNvSpPr>
          <p:nvPr/>
        </p:nvSpPr>
        <p:spPr bwMode="auto">
          <a:xfrm>
            <a:off x="446707" y="7380312"/>
            <a:ext cx="1131758" cy="200136"/>
          </a:xfrm>
          <a:prstGeom prst="rect">
            <a:avLst/>
          </a:prstGeom>
          <a:solidFill>
            <a:srgbClr val="DBEEF4"/>
          </a:solidFill>
          <a:ln w="9525">
            <a:noFill/>
            <a:miter lim="800000"/>
            <a:headEnd/>
            <a:tailEnd/>
          </a:ln>
        </p:spPr>
        <p:txBody>
          <a:bodyPr lIns="91518" tIns="45760" rIns="91518" bIns="45760">
            <a:spAutoFit/>
          </a:bodyPr>
          <a:lstStyle/>
          <a:p>
            <a:pPr defTabSz="915290">
              <a:defRPr/>
            </a:pPr>
            <a:r>
              <a:rPr lang="ja-JP" altLang="en-US" sz="7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" pitchFamily="18" charset="0"/>
              </a:rPr>
              <a:t>　■　閉会挨拶　■</a:t>
            </a:r>
            <a:r>
              <a:rPr lang="ja-JP" altLang="en-US" sz="7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 pitchFamily="34" charset="0"/>
              </a:rPr>
              <a:t>　　</a:t>
            </a:r>
            <a:endParaRPr lang="ja-JP" altLang="en-US" sz="700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9" name="正方形/長方形 58"/>
          <p:cNvSpPr>
            <a:spLocks noChangeArrowheads="1"/>
          </p:cNvSpPr>
          <p:nvPr/>
        </p:nvSpPr>
        <p:spPr bwMode="auto">
          <a:xfrm>
            <a:off x="1916832" y="7380312"/>
            <a:ext cx="1172273" cy="261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518" tIns="45760" rIns="91518" bIns="45760">
            <a:spAutoFit/>
          </a:bodyPr>
          <a:lstStyle/>
          <a:p>
            <a:pPr defTabSz="913376">
              <a:defRPr/>
            </a:pPr>
            <a:r>
              <a:rPr lang="ja-JP" altLang="en-US" sz="11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</a:rPr>
              <a:t>（</a:t>
            </a:r>
            <a:r>
              <a:rPr lang="en-US" altLang="ja-JP" sz="11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</a:rPr>
              <a:t>18:25</a:t>
            </a:r>
            <a:r>
              <a:rPr lang="ja-JP" altLang="en-US" sz="11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</a:rPr>
              <a:t>～</a:t>
            </a:r>
            <a:r>
              <a:rPr lang="en-US" altLang="ja-JP" sz="11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</a:rPr>
              <a:t>18:30</a:t>
            </a:r>
            <a:r>
              <a:rPr lang="ja-JP" altLang="en-US" sz="11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</a:rPr>
              <a:t>）</a:t>
            </a:r>
            <a:endParaRPr lang="ja-JP" altLang="en-US" sz="1100" dirty="0">
              <a:solidFill>
                <a:prstClr val="black"/>
              </a:solidFill>
              <a:latin typeface="Century" pitchFamily="18" charset="0"/>
            </a:endParaRPr>
          </a:p>
        </p:txBody>
      </p:sp>
      <p:sp>
        <p:nvSpPr>
          <p:cNvPr id="3087" name="Rectangle 31"/>
          <p:cNvSpPr>
            <a:spLocks noChangeArrowheads="1"/>
          </p:cNvSpPr>
          <p:nvPr/>
        </p:nvSpPr>
        <p:spPr bwMode="auto">
          <a:xfrm>
            <a:off x="-1017710" y="8788016"/>
            <a:ext cx="11503494" cy="36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518" tIns="45760" rIns="91518" bIns="45760" anchor="ctr">
            <a:spAutoFit/>
          </a:bodyPr>
          <a:lstStyle/>
          <a:p>
            <a:pPr indent="1421928" defTabSz="913376"/>
            <a:r>
              <a:rPr lang="ja-JP" altLang="en-US" sz="600" dirty="0">
                <a:solidFill>
                  <a:srgbClr val="000000"/>
                </a:solidFill>
                <a:latin typeface="Arial Black" pitchFamily="34" charset="0"/>
                <a:ea typeface="HG丸ｺﾞｼｯｸM-PRO" pitchFamily="50" charset="-128"/>
                <a:cs typeface="ＭＳ Ｐゴシック" pitchFamily="50" charset="-128"/>
              </a:rPr>
              <a:t>ご参加頂いた確認の為、ご施設名、ご芳名のご記帳をお願い申し上げます。尚、ご記入頂きました個人情報は</a:t>
            </a:r>
            <a:r>
              <a:rPr lang="ja-JP" altLang="en-US" sz="600" dirty="0" smtClean="0">
                <a:solidFill>
                  <a:srgbClr val="000000"/>
                </a:solidFill>
                <a:latin typeface="Arial Black" pitchFamily="34" charset="0"/>
                <a:ea typeface="HG丸ｺﾞｼｯｸM-PRO" pitchFamily="50" charset="-128"/>
                <a:cs typeface="ＭＳ Ｐゴシック" pitchFamily="50" charset="-128"/>
              </a:rPr>
              <a:t>、本講演会</a:t>
            </a:r>
            <a:r>
              <a:rPr lang="ja-JP" altLang="en-US" sz="600" dirty="0">
                <a:solidFill>
                  <a:srgbClr val="000000"/>
                </a:solidFill>
                <a:latin typeface="Arial Black" pitchFamily="34" charset="0"/>
                <a:ea typeface="HG丸ｺﾞｼｯｸM-PRO" pitchFamily="50" charset="-128"/>
                <a:cs typeface="ＭＳ Ｐゴシック" pitchFamily="50" charset="-128"/>
              </a:rPr>
              <a:t>のご出席者の確認及び次回のご案内の為に関係者のみで使用し</a:t>
            </a:r>
            <a:r>
              <a:rPr lang="ja-JP" altLang="en-US" sz="600" dirty="0" smtClean="0">
                <a:solidFill>
                  <a:srgbClr val="000000"/>
                </a:solidFill>
                <a:latin typeface="Arial Black" pitchFamily="34" charset="0"/>
                <a:ea typeface="HG丸ｺﾞｼｯｸM-PRO" pitchFamily="50" charset="-128"/>
                <a:cs typeface="ＭＳ Ｐゴシック" pitchFamily="50" charset="-128"/>
              </a:rPr>
              <a:t>、</a:t>
            </a:r>
            <a:endParaRPr lang="en-US" altLang="ja-JP" sz="600" dirty="0" smtClean="0">
              <a:solidFill>
                <a:srgbClr val="000000"/>
              </a:solidFill>
              <a:latin typeface="Arial Black" pitchFamily="34" charset="0"/>
              <a:ea typeface="HG丸ｺﾞｼｯｸM-PRO" pitchFamily="50" charset="-128"/>
              <a:cs typeface="ＭＳ Ｐゴシック" pitchFamily="50" charset="-128"/>
            </a:endParaRPr>
          </a:p>
          <a:p>
            <a:pPr indent="1421928" defTabSz="913376"/>
            <a:r>
              <a:rPr lang="ja-JP" altLang="en-US" sz="600" dirty="0" smtClean="0">
                <a:solidFill>
                  <a:srgbClr val="000000"/>
                </a:solidFill>
                <a:latin typeface="Arial Black" pitchFamily="34" charset="0"/>
                <a:ea typeface="HG丸ｺﾞｼｯｸM-PRO" pitchFamily="50" charset="-128"/>
                <a:cs typeface="ＭＳ Ｐゴシック" pitchFamily="50" charset="-128"/>
              </a:rPr>
              <a:t>その他</a:t>
            </a:r>
            <a:r>
              <a:rPr lang="ja-JP" altLang="en-US" sz="600" dirty="0">
                <a:solidFill>
                  <a:srgbClr val="000000"/>
                </a:solidFill>
                <a:latin typeface="Arial Black" pitchFamily="34" charset="0"/>
                <a:ea typeface="HG丸ｺﾞｼｯｸM-PRO" pitchFamily="50" charset="-128"/>
                <a:cs typeface="ＭＳ Ｐゴシック" pitchFamily="50" charset="-128"/>
              </a:rPr>
              <a:t>の第三者に提供することはありません</a:t>
            </a:r>
            <a:r>
              <a:rPr lang="ja-JP" altLang="en-US" sz="600" dirty="0" smtClean="0">
                <a:solidFill>
                  <a:srgbClr val="000000"/>
                </a:solidFill>
                <a:latin typeface="Arial Black" pitchFamily="34" charset="0"/>
                <a:ea typeface="HG丸ｺﾞｼｯｸM-PRO" pitchFamily="50" charset="-128"/>
                <a:cs typeface="ＭＳ Ｐゴシック" pitchFamily="50" charset="-128"/>
              </a:rPr>
              <a:t>。また</a:t>
            </a:r>
            <a:r>
              <a:rPr lang="ja-JP" altLang="en-US" sz="600" dirty="0">
                <a:solidFill>
                  <a:srgbClr val="000000"/>
                </a:solidFill>
                <a:latin typeface="Arial Black" pitchFamily="34" charset="0"/>
                <a:ea typeface="HG丸ｺﾞｼｯｸM-PRO" pitchFamily="50" charset="-128"/>
                <a:cs typeface="ＭＳ Ｐゴシック" pitchFamily="50" charset="-128"/>
              </a:rPr>
              <a:t>、適切に管理し、使用目的達成後に速やかに廃棄いたします。何卒、ご理解とご協力をお願い申し上げます。</a:t>
            </a:r>
            <a:endParaRPr lang="ja-JP" altLang="en-US" sz="600" dirty="0">
              <a:solidFill>
                <a:srgbClr val="000000"/>
              </a:solidFill>
              <a:ea typeface="HG丸ｺﾞｼｯｸM-PRO" pitchFamily="50" charset="-128"/>
              <a:cs typeface="ＭＳ Ｐゴシック" pitchFamily="50" charset="-128"/>
            </a:endParaRPr>
          </a:p>
          <a:p>
            <a:pPr indent="1421928" defTabSz="913376" eaLnBrk="0" hangingPunct="0"/>
            <a:r>
              <a:rPr lang="ja-JP" altLang="en-US" sz="600" dirty="0" smtClean="0">
                <a:solidFill>
                  <a:srgbClr val="000000"/>
                </a:solidFill>
                <a:latin typeface="Arial Black" pitchFamily="34" charset="0"/>
                <a:ea typeface="HG丸ｺﾞｼｯｸM-PRO" pitchFamily="50" charset="-128"/>
                <a:cs typeface="ＭＳ Ｐゴシック" pitchFamily="50" charset="-128"/>
              </a:rPr>
              <a:t>　　　　　　　　　　　　　連絡先</a:t>
            </a:r>
            <a:r>
              <a:rPr lang="ja-JP" altLang="en-US" sz="600" dirty="0">
                <a:solidFill>
                  <a:srgbClr val="000000"/>
                </a:solidFill>
                <a:latin typeface="Arial Black" pitchFamily="34" charset="0"/>
                <a:ea typeface="HG丸ｺﾞｼｯｸM-PRO" pitchFamily="50" charset="-128"/>
                <a:cs typeface="ＭＳ Ｐゴシック" pitchFamily="50" charset="-128"/>
              </a:rPr>
              <a:t>：（株）大塚製薬工場　高崎営業所　代表　</a:t>
            </a:r>
            <a:r>
              <a:rPr lang="ja-JP" altLang="en-US" sz="600" dirty="0" smtClean="0">
                <a:solidFill>
                  <a:srgbClr val="000000"/>
                </a:solidFill>
                <a:latin typeface="Arial Black" pitchFamily="34" charset="0"/>
                <a:ea typeface="HG丸ｺﾞｼｯｸM-PRO" pitchFamily="50" charset="-128"/>
                <a:cs typeface="ＭＳ Ｐゴシック" pitchFamily="50" charset="-128"/>
              </a:rPr>
              <a:t>三浦　創</a:t>
            </a:r>
            <a:r>
              <a:rPr lang="ja-JP" altLang="en-US" sz="600" dirty="0">
                <a:solidFill>
                  <a:srgbClr val="000000"/>
                </a:solidFill>
                <a:latin typeface="Arial Black" pitchFamily="34" charset="0"/>
                <a:ea typeface="HG丸ｺﾞｼｯｸM-PRO" pitchFamily="50" charset="-128"/>
                <a:cs typeface="ＭＳ Ｐゴシック" pitchFamily="50" charset="-128"/>
              </a:rPr>
              <a:t>　</a:t>
            </a:r>
            <a:r>
              <a:rPr lang="en-US" altLang="ja-JP" sz="600" dirty="0">
                <a:solidFill>
                  <a:srgbClr val="000000"/>
                </a:solidFill>
                <a:latin typeface="ＭＳ 明朝" pitchFamily="17" charset="-128"/>
                <a:ea typeface="ＭＳ 明朝" pitchFamily="17" charset="-128"/>
                <a:cs typeface="ＭＳ Ｐゴシック" pitchFamily="50" charset="-128"/>
              </a:rPr>
              <a:t>TEL:027(360)5671</a:t>
            </a:r>
            <a:r>
              <a:rPr lang="ja-JP" altLang="en-US" sz="600" dirty="0">
                <a:solidFill>
                  <a:srgbClr val="000000"/>
                </a:solidFill>
                <a:latin typeface="ＭＳ 明朝" pitchFamily="17" charset="-128"/>
                <a:ea typeface="ＭＳ 明朝" pitchFamily="17" charset="-128"/>
                <a:cs typeface="ＭＳ Ｐゴシック" pitchFamily="50" charset="-128"/>
              </a:rPr>
              <a:t>　</a:t>
            </a:r>
            <a:r>
              <a:rPr lang="ja-JP" altLang="en-US" sz="600" dirty="0">
                <a:solidFill>
                  <a:srgbClr val="000000"/>
                </a:solidFill>
                <a:latin typeface="Arial Black" pitchFamily="34" charset="0"/>
                <a:ea typeface="HG丸ｺﾞｼｯｸM-PRO" pitchFamily="50" charset="-128"/>
                <a:cs typeface="ＭＳ Ｐゴシック" pitchFamily="50" charset="-128"/>
              </a:rPr>
              <a:t>群馬県高崎市西横手町</a:t>
            </a:r>
            <a:r>
              <a:rPr lang="en-US" altLang="ja-JP" sz="600" dirty="0">
                <a:solidFill>
                  <a:srgbClr val="000000"/>
                </a:solidFill>
                <a:latin typeface="ＭＳ 明朝" pitchFamily="17" charset="-128"/>
                <a:ea typeface="ＭＳ 明朝" pitchFamily="17" charset="-128"/>
                <a:cs typeface="ＭＳ Ｐゴシック" pitchFamily="50" charset="-128"/>
              </a:rPr>
              <a:t>351-1</a:t>
            </a:r>
          </a:p>
        </p:txBody>
      </p:sp>
      <p:sp>
        <p:nvSpPr>
          <p:cNvPr id="71" name="正方形/長方形 70"/>
          <p:cNvSpPr/>
          <p:nvPr/>
        </p:nvSpPr>
        <p:spPr>
          <a:xfrm>
            <a:off x="2877997" y="4922474"/>
            <a:ext cx="4079395" cy="297598"/>
          </a:xfrm>
          <a:prstGeom prst="rect">
            <a:avLst/>
          </a:prstGeom>
        </p:spPr>
        <p:txBody>
          <a:bodyPr wrap="square" lIns="81359" tIns="40680" rIns="81359" bIns="40680">
            <a:spAutoFit/>
          </a:bodyPr>
          <a:lstStyle/>
          <a:p>
            <a:pPr>
              <a:defRPr/>
            </a:pPr>
            <a:r>
              <a:rPr lang="ja-JP" altLang="en-US" sz="12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北美原クリニック　理事長</a:t>
            </a:r>
            <a:r>
              <a:rPr lang="en-US" altLang="ja-JP" sz="12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 </a:t>
            </a:r>
            <a:r>
              <a:rPr lang="en-US" altLang="ja-JP" sz="14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   </a:t>
            </a:r>
            <a:r>
              <a:rPr lang="ja-JP" altLang="en-US" sz="14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岡田 晋吾</a:t>
            </a:r>
            <a:r>
              <a:rPr lang="ja-JP" altLang="en-US" sz="14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lang="ja-JP" altLang="en-US" sz="12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先生</a:t>
            </a:r>
          </a:p>
        </p:txBody>
      </p:sp>
      <p:sp>
        <p:nvSpPr>
          <p:cNvPr id="72" name="正方形/長方形 71"/>
          <p:cNvSpPr/>
          <p:nvPr/>
        </p:nvSpPr>
        <p:spPr>
          <a:xfrm>
            <a:off x="404664" y="5436096"/>
            <a:ext cx="3532913" cy="236043"/>
          </a:xfrm>
          <a:prstGeom prst="rect">
            <a:avLst/>
          </a:prstGeom>
        </p:spPr>
        <p:txBody>
          <a:bodyPr wrap="square" lIns="81359" tIns="40680" rIns="81359" bIns="40680">
            <a:spAutoFit/>
          </a:bodyPr>
          <a:lstStyle/>
          <a:p>
            <a:pPr>
              <a:defRPr/>
            </a:pPr>
            <a:r>
              <a:rPr lang="zh-CN" altLang="en-US" sz="1000" b="1" dirty="0">
                <a:solidFill>
                  <a:prstClr val="black"/>
                </a:solidFill>
                <a:latin typeface="Century" pitchFamily="18" charset="0"/>
                <a:ea typeface="HG丸ｺﾞｼｯｸM-PRO" pitchFamily="50" charset="-128"/>
              </a:rPr>
              <a:t>司会</a:t>
            </a:r>
            <a:r>
              <a:rPr lang="zh-CN" altLang="en-US" sz="1000" b="1" dirty="0" smtClean="0">
                <a:solidFill>
                  <a:prstClr val="black"/>
                </a:solidFill>
                <a:latin typeface="Century" pitchFamily="18" charset="0"/>
                <a:ea typeface="HG丸ｺﾞｼｯｸM-PRO" pitchFamily="50" charset="-128"/>
              </a:rPr>
              <a:t>：</a:t>
            </a:r>
            <a:r>
              <a:rPr lang="ja-JP" altLang="en-US" sz="1000" b="1" dirty="0" smtClean="0">
                <a:solidFill>
                  <a:prstClr val="black"/>
                </a:solidFill>
                <a:latin typeface="Century" pitchFamily="18" charset="0"/>
                <a:ea typeface="HG丸ｺﾞｼｯｸM-PRO" pitchFamily="50" charset="-128"/>
              </a:rPr>
              <a:t>前橋赤十字病院　</a:t>
            </a:r>
            <a:r>
              <a:rPr lang="ja-JP" altLang="en-US" sz="1000" b="1" dirty="0">
                <a:solidFill>
                  <a:prstClr val="black"/>
                </a:solidFill>
                <a:latin typeface="Century" pitchFamily="18" charset="0"/>
                <a:ea typeface="HG丸ｺﾞｼｯｸM-PRO" pitchFamily="50" charset="-128"/>
              </a:rPr>
              <a:t>看護師</a:t>
            </a:r>
            <a:r>
              <a:rPr lang="ja-JP" altLang="en-US" sz="1000" b="1" dirty="0" smtClean="0">
                <a:solidFill>
                  <a:prstClr val="black"/>
                </a:solidFill>
                <a:latin typeface="Century" pitchFamily="18" charset="0"/>
                <a:ea typeface="HG丸ｺﾞｼｯｸM-PRO" pitchFamily="50" charset="-128"/>
                <a:cs typeface="ＭＳ Ｐゴシック" pitchFamily="50" charset="-128"/>
              </a:rPr>
              <a:t>　伊東 七奈子 先生</a:t>
            </a:r>
            <a:endParaRPr lang="ja-JP" altLang="en-US" sz="1000" dirty="0">
              <a:solidFill>
                <a:prstClr val="black"/>
              </a:solidFill>
              <a:latin typeface="Century" pitchFamily="18" charset="0"/>
              <a:ea typeface="HG丸ｺﾞｼｯｸM-PRO" pitchFamily="50" charset="-128"/>
              <a:cs typeface="ＭＳ Ｐゴシック" pitchFamily="50" charset="-128"/>
            </a:endParaRPr>
          </a:p>
        </p:txBody>
      </p:sp>
      <p:sp>
        <p:nvSpPr>
          <p:cNvPr id="3090" name="正方形/長方形 72"/>
          <p:cNvSpPr>
            <a:spLocks noChangeArrowheads="1"/>
          </p:cNvSpPr>
          <p:nvPr/>
        </p:nvSpPr>
        <p:spPr bwMode="auto">
          <a:xfrm>
            <a:off x="1293313" y="-81792"/>
            <a:ext cx="4736072" cy="405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1359" tIns="40680" rIns="81359" bIns="40680">
            <a:spAutoFit/>
          </a:bodyPr>
          <a:lstStyle/>
          <a:p>
            <a:pPr algn="ctr"/>
            <a:r>
              <a:rPr lang="ja-JP" altLang="en-US" sz="2100" b="1" dirty="0">
                <a:solidFill>
                  <a:srgbClr val="000000"/>
                </a:solidFill>
                <a:latin typeface="Century" pitchFamily="18" charset="0"/>
                <a:ea typeface="HG丸ｺﾞｼｯｸM-PRO" pitchFamily="50" charset="-128"/>
              </a:rPr>
              <a:t>第</a:t>
            </a:r>
            <a:r>
              <a:rPr lang="en-US" altLang="ja-JP" sz="2100" b="1" dirty="0" smtClean="0">
                <a:solidFill>
                  <a:srgbClr val="000000"/>
                </a:solidFill>
                <a:latin typeface="Century" pitchFamily="18" charset="0"/>
                <a:ea typeface="HG丸ｺﾞｼｯｸM-PRO" pitchFamily="50" charset="-128"/>
              </a:rPr>
              <a:t>23</a:t>
            </a:r>
            <a:r>
              <a:rPr lang="ja-JP" altLang="en-US" sz="2100" b="1" dirty="0" smtClean="0">
                <a:solidFill>
                  <a:srgbClr val="000000"/>
                </a:solidFill>
                <a:latin typeface="Century" pitchFamily="18" charset="0"/>
                <a:ea typeface="HG丸ｺﾞｼｯｸM-PRO" pitchFamily="50" charset="-128"/>
              </a:rPr>
              <a:t>回</a:t>
            </a:r>
            <a:r>
              <a:rPr lang="ja-JP" altLang="en-US" sz="2100" b="1" dirty="0">
                <a:solidFill>
                  <a:srgbClr val="000000"/>
                </a:solidFill>
                <a:latin typeface="Century" pitchFamily="18" charset="0"/>
                <a:ea typeface="HG丸ｺﾞｼｯｸM-PRO" pitchFamily="50" charset="-128"/>
              </a:rPr>
              <a:t>群馬</a:t>
            </a:r>
            <a:r>
              <a:rPr lang="en-US" altLang="ja-JP" sz="2100" b="1" dirty="0">
                <a:solidFill>
                  <a:srgbClr val="000000"/>
                </a:solidFill>
                <a:latin typeface="Century" pitchFamily="18" charset="0"/>
                <a:ea typeface="HG丸ｺﾞｼｯｸM-PRO" pitchFamily="50" charset="-128"/>
              </a:rPr>
              <a:t>NST</a:t>
            </a:r>
            <a:r>
              <a:rPr lang="ja-JP" altLang="en-US" sz="2100" b="1" dirty="0">
                <a:solidFill>
                  <a:srgbClr val="000000"/>
                </a:solidFill>
                <a:latin typeface="Century" pitchFamily="18" charset="0"/>
                <a:ea typeface="HG丸ｺﾞｼｯｸM-PRO" pitchFamily="50" charset="-128"/>
              </a:rPr>
              <a:t>研究会</a:t>
            </a:r>
            <a:r>
              <a:rPr lang="ja-JP" altLang="en-US" sz="2100" b="1" dirty="0" smtClean="0">
                <a:solidFill>
                  <a:srgbClr val="000000"/>
                </a:solidFill>
                <a:latin typeface="Century" pitchFamily="18" charset="0"/>
                <a:ea typeface="HG丸ｺﾞｼｯｸM-PRO" pitchFamily="50" charset="-128"/>
              </a:rPr>
              <a:t>プログラム</a:t>
            </a:r>
            <a:r>
              <a:rPr lang="en-US" altLang="ja-JP" sz="2100" b="1" dirty="0" smtClean="0">
                <a:solidFill>
                  <a:srgbClr val="000000"/>
                </a:solidFill>
                <a:latin typeface="Century" pitchFamily="18" charset="0"/>
                <a:ea typeface="HG丸ｺﾞｼｯｸM-PRO" pitchFamily="50" charset="-128"/>
              </a:rPr>
              <a:t>(</a:t>
            </a:r>
            <a:r>
              <a:rPr lang="ja-JP" altLang="en-US" sz="2100" b="1" dirty="0" smtClean="0">
                <a:solidFill>
                  <a:srgbClr val="000000"/>
                </a:solidFill>
                <a:latin typeface="Century" pitchFamily="18" charset="0"/>
                <a:ea typeface="HG丸ｺﾞｼｯｸM-PRO" pitchFamily="50" charset="-128"/>
              </a:rPr>
              <a:t>案</a:t>
            </a:r>
            <a:r>
              <a:rPr lang="en-US" altLang="ja-JP" sz="2100" b="1" dirty="0" smtClean="0">
                <a:solidFill>
                  <a:srgbClr val="000000"/>
                </a:solidFill>
                <a:latin typeface="Century" pitchFamily="18" charset="0"/>
                <a:ea typeface="HG丸ｺﾞｼｯｸM-PRO" pitchFamily="50" charset="-128"/>
              </a:rPr>
              <a:t>)</a:t>
            </a:r>
            <a:endParaRPr lang="ja-JP" altLang="en-US" sz="2100" b="1" dirty="0">
              <a:solidFill>
                <a:srgbClr val="000000"/>
              </a:solidFill>
              <a:latin typeface="Century" pitchFamily="18" charset="0"/>
              <a:ea typeface="HG丸ｺﾞｼｯｸM-PRO" pitchFamily="50" charset="-128"/>
            </a:endParaRPr>
          </a:p>
        </p:txBody>
      </p:sp>
      <p:sp>
        <p:nvSpPr>
          <p:cNvPr id="3092" name="正方形/長方形 75"/>
          <p:cNvSpPr>
            <a:spLocks noChangeArrowheads="1"/>
          </p:cNvSpPr>
          <p:nvPr/>
        </p:nvSpPr>
        <p:spPr bwMode="auto">
          <a:xfrm>
            <a:off x="350770" y="7628134"/>
            <a:ext cx="6462260" cy="976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54" tIns="41476" rIns="82954" bIns="41476">
            <a:spAutoFit/>
          </a:bodyPr>
          <a:lstStyle/>
          <a:p>
            <a:pPr defTabSz="826937">
              <a:defRPr/>
            </a:pPr>
            <a:r>
              <a:rPr lang="zh-TW" altLang="en-US" sz="700" dirty="0">
                <a:solidFill>
                  <a:srgbClr val="000000"/>
                </a:solidFill>
                <a:latin typeface="Arial" charset="0"/>
                <a:ea typeface="ＭＳ Ｐゴシック" pitchFamily="1" charset="-128"/>
              </a:rPr>
              <a:t>■共催</a:t>
            </a:r>
            <a:r>
              <a:rPr lang="ja-JP" altLang="en-US" sz="700" dirty="0">
                <a:solidFill>
                  <a:srgbClr val="000000"/>
                </a:solidFill>
                <a:latin typeface="Arial" charset="0"/>
                <a:ea typeface="ＭＳ Ｐゴシック" pitchFamily="1" charset="-128"/>
              </a:rPr>
              <a:t>：</a:t>
            </a:r>
            <a:r>
              <a:rPr lang="zh-TW" altLang="en-US" sz="700" dirty="0">
                <a:solidFill>
                  <a:srgbClr val="000000"/>
                </a:solidFill>
                <a:latin typeface="Arial" charset="0"/>
                <a:ea typeface="ＭＳ Ｐゴシック" pitchFamily="1" charset="-128"/>
              </a:rPr>
              <a:t>群馬ＮＳＴ研究会　</a:t>
            </a:r>
            <a:r>
              <a:rPr lang="ja-JP" altLang="en-US" sz="700" dirty="0">
                <a:solidFill>
                  <a:srgbClr val="000000"/>
                </a:solidFill>
                <a:latin typeface="Arial" charset="0"/>
                <a:ea typeface="ＭＳ Ｐゴシック" pitchFamily="1" charset="-128"/>
              </a:rPr>
              <a:t>株式会社</a:t>
            </a:r>
            <a:r>
              <a:rPr lang="zh-TW" altLang="en-US" sz="700" dirty="0">
                <a:solidFill>
                  <a:srgbClr val="000000"/>
                </a:solidFill>
                <a:latin typeface="Arial" charset="0"/>
                <a:ea typeface="ＭＳ Ｐゴシック" pitchFamily="1" charset="-128"/>
              </a:rPr>
              <a:t>大塚製薬</a:t>
            </a:r>
            <a:r>
              <a:rPr lang="ja-JP" altLang="en-US" sz="700" dirty="0">
                <a:solidFill>
                  <a:srgbClr val="000000"/>
                </a:solidFill>
                <a:latin typeface="Arial" charset="0"/>
                <a:ea typeface="ＭＳ Ｐゴシック" pitchFamily="1" charset="-128"/>
              </a:rPr>
              <a:t>工場</a:t>
            </a:r>
            <a:r>
              <a:rPr lang="zh-TW" altLang="en-US" sz="700" dirty="0">
                <a:solidFill>
                  <a:srgbClr val="000000"/>
                </a:solidFill>
                <a:latin typeface="Arial" charset="0"/>
                <a:ea typeface="ＭＳ Ｐゴシック" pitchFamily="1" charset="-128"/>
              </a:rPr>
              <a:t>　</a:t>
            </a:r>
            <a:r>
              <a:rPr lang="ja-JP" altLang="en-US" sz="700" dirty="0">
                <a:solidFill>
                  <a:srgbClr val="000000"/>
                </a:solidFill>
                <a:latin typeface="Arial" charset="0"/>
                <a:ea typeface="ＭＳ Ｐゴシック" pitchFamily="1" charset="-128"/>
              </a:rPr>
              <a:t>イーエヌ大塚製薬株式会社　テルモ株式会社</a:t>
            </a:r>
            <a:endParaRPr lang="en-US" altLang="ja-JP" sz="700" dirty="0">
              <a:solidFill>
                <a:srgbClr val="000000"/>
              </a:solidFill>
              <a:latin typeface="Arial" charset="0"/>
              <a:ea typeface="ＭＳ Ｐゴシック" pitchFamily="1" charset="-128"/>
            </a:endParaRPr>
          </a:p>
          <a:p>
            <a:pPr defTabSz="826937">
              <a:defRPr/>
            </a:pPr>
            <a:endParaRPr lang="en-US" altLang="zh-TW" sz="100" dirty="0">
              <a:solidFill>
                <a:srgbClr val="000000"/>
              </a:solidFill>
              <a:latin typeface="Arial" charset="0"/>
              <a:ea typeface="ＭＳ Ｐゴシック" pitchFamily="1" charset="-128"/>
            </a:endParaRPr>
          </a:p>
          <a:p>
            <a:pPr defTabSz="826937">
              <a:defRPr/>
            </a:pPr>
            <a:r>
              <a:rPr lang="ja-JP" altLang="en-US" sz="700" dirty="0">
                <a:solidFill>
                  <a:srgbClr val="000000"/>
                </a:solidFill>
                <a:latin typeface="Arial" charset="0"/>
                <a:ea typeface="ＭＳ Ｐゴシック" pitchFamily="1" charset="-128"/>
              </a:rPr>
              <a:t>■後援：群馬県医師会　群馬県歯科医師会　群馬県看護協会　群馬県栄養士会　群馬県病院薬剤師会　</a:t>
            </a:r>
            <a:endParaRPr lang="en-US" altLang="ja-JP" sz="700" dirty="0">
              <a:solidFill>
                <a:srgbClr val="000000"/>
              </a:solidFill>
              <a:latin typeface="Arial" charset="0"/>
              <a:ea typeface="ＭＳ Ｐゴシック" pitchFamily="1" charset="-128"/>
            </a:endParaRPr>
          </a:p>
          <a:p>
            <a:pPr defTabSz="826937">
              <a:defRPr/>
            </a:pPr>
            <a:r>
              <a:rPr lang="ja-JP" altLang="en-US" sz="700" dirty="0">
                <a:solidFill>
                  <a:srgbClr val="000000"/>
                </a:solidFill>
                <a:latin typeface="Arial" charset="0"/>
                <a:ea typeface="ＭＳ Ｐゴシック" pitchFamily="1" charset="-128"/>
              </a:rPr>
              <a:t>　　　　　 群馬県臨床検査技師会</a:t>
            </a:r>
            <a:endParaRPr lang="en-US" altLang="ja-JP" sz="700" dirty="0">
              <a:solidFill>
                <a:srgbClr val="000000"/>
              </a:solidFill>
              <a:latin typeface="Arial" charset="0"/>
              <a:ea typeface="ＭＳ Ｐゴシック" pitchFamily="1" charset="-128"/>
            </a:endParaRPr>
          </a:p>
          <a:p>
            <a:pPr defTabSz="826937">
              <a:defRPr/>
            </a:pPr>
            <a:endParaRPr lang="en-US" altLang="zh-TW" sz="100" dirty="0">
              <a:solidFill>
                <a:srgbClr val="000000"/>
              </a:solidFill>
              <a:latin typeface="Arial" charset="0"/>
              <a:ea typeface="ＭＳ Ｐゴシック" pitchFamily="1" charset="-128"/>
            </a:endParaRPr>
          </a:p>
          <a:p>
            <a:pPr defTabSz="826937">
              <a:defRPr/>
            </a:pPr>
            <a:r>
              <a:rPr lang="ja-JP" altLang="en-US" sz="700" dirty="0">
                <a:solidFill>
                  <a:srgbClr val="000000"/>
                </a:solidFill>
                <a:latin typeface="Arial" charset="0"/>
                <a:ea typeface="ＭＳ Ｐゴシック" pitchFamily="1" charset="-128"/>
              </a:rPr>
              <a:t>■単位：日本医師会生涯教育講座</a:t>
            </a:r>
            <a:r>
              <a:rPr lang="en-US" altLang="ja-JP" sz="700" dirty="0">
                <a:solidFill>
                  <a:srgbClr val="000000"/>
                </a:solidFill>
                <a:latin typeface="Arial" charset="0"/>
                <a:ea typeface="ＭＳ Ｐゴシック" pitchFamily="1" charset="-128"/>
              </a:rPr>
              <a:t>4</a:t>
            </a:r>
            <a:r>
              <a:rPr lang="ja-JP" altLang="en-US" sz="700" dirty="0">
                <a:solidFill>
                  <a:srgbClr val="000000"/>
                </a:solidFill>
                <a:latin typeface="Arial" charset="0"/>
                <a:ea typeface="ＭＳ Ｐゴシック" pitchFamily="1" charset="-128"/>
              </a:rPr>
              <a:t>単位（カリキュラムコード：</a:t>
            </a:r>
            <a:r>
              <a:rPr lang="en-US" altLang="ja-JP" sz="700" dirty="0">
                <a:solidFill>
                  <a:srgbClr val="000000"/>
                </a:solidFill>
                <a:latin typeface="Arial" charset="0"/>
                <a:ea typeface="ＭＳ Ｐゴシック" pitchFamily="1" charset="-128"/>
              </a:rPr>
              <a:t>10</a:t>
            </a:r>
            <a:r>
              <a:rPr lang="ja-JP" altLang="en-US" sz="700" dirty="0">
                <a:solidFill>
                  <a:srgbClr val="000000"/>
                </a:solidFill>
                <a:latin typeface="Arial" charset="0"/>
                <a:ea typeface="ＭＳ Ｐゴシック" pitchFamily="1" charset="-128"/>
              </a:rPr>
              <a:t> チーム医療／</a:t>
            </a:r>
            <a:r>
              <a:rPr lang="en-US" altLang="ja-JP" sz="700" dirty="0">
                <a:solidFill>
                  <a:srgbClr val="000000"/>
                </a:solidFill>
                <a:latin typeface="Arial" charset="0"/>
                <a:ea typeface="ＭＳ Ｐゴシック" pitchFamily="1" charset="-128"/>
              </a:rPr>
              <a:t>13</a:t>
            </a:r>
            <a:r>
              <a:rPr lang="ja-JP" altLang="en-US" sz="700" dirty="0">
                <a:solidFill>
                  <a:srgbClr val="000000"/>
                </a:solidFill>
                <a:latin typeface="Arial" charset="0"/>
                <a:ea typeface="ＭＳ Ｐゴシック" pitchFamily="1" charset="-128"/>
              </a:rPr>
              <a:t> 地域医療／</a:t>
            </a:r>
            <a:r>
              <a:rPr lang="en-US" altLang="ja-JP" sz="700" dirty="0">
                <a:solidFill>
                  <a:srgbClr val="000000"/>
                </a:solidFill>
                <a:latin typeface="Arial" charset="0"/>
                <a:ea typeface="ＭＳ Ｐゴシック" pitchFamily="1" charset="-128"/>
              </a:rPr>
              <a:t>19</a:t>
            </a:r>
            <a:r>
              <a:rPr lang="ja-JP" altLang="en-US" sz="700" dirty="0">
                <a:solidFill>
                  <a:srgbClr val="000000"/>
                </a:solidFill>
                <a:latin typeface="Arial" charset="0"/>
                <a:ea typeface="ＭＳ Ｐゴシック" pitchFamily="1" charset="-128"/>
              </a:rPr>
              <a:t> 身体機能の低下</a:t>
            </a:r>
            <a:endParaRPr lang="en-US" altLang="ja-JP" sz="700" dirty="0">
              <a:solidFill>
                <a:srgbClr val="000000"/>
              </a:solidFill>
              <a:latin typeface="Arial" charset="0"/>
              <a:ea typeface="ＭＳ Ｐゴシック" pitchFamily="1" charset="-128"/>
            </a:endParaRPr>
          </a:p>
          <a:p>
            <a:pPr defTabSz="826937">
              <a:defRPr/>
            </a:pPr>
            <a:r>
              <a:rPr lang="en-US" altLang="ja-JP" sz="700" dirty="0">
                <a:solidFill>
                  <a:srgbClr val="000000"/>
                </a:solidFill>
                <a:latin typeface="Arial" charset="0"/>
                <a:ea typeface="ＭＳ Ｐゴシック" pitchFamily="1" charset="-128"/>
              </a:rPr>
              <a:t>                          </a:t>
            </a:r>
            <a:r>
              <a:rPr lang="ja-JP" altLang="en-US" sz="700" dirty="0">
                <a:solidFill>
                  <a:srgbClr val="000000"/>
                </a:solidFill>
                <a:latin typeface="Arial" charset="0"/>
                <a:ea typeface="ＭＳ Ｐゴシック" pitchFamily="1" charset="-128"/>
              </a:rPr>
              <a:t>　　　　　　　</a:t>
            </a:r>
            <a:r>
              <a:rPr lang="en-US" altLang="ja-JP" sz="700" dirty="0" smtClean="0">
                <a:solidFill>
                  <a:srgbClr val="000000"/>
                </a:solidFill>
                <a:latin typeface="Arial" charset="0"/>
                <a:ea typeface="ＭＳ Ｐゴシック" pitchFamily="1" charset="-128"/>
              </a:rPr>
              <a:t>21</a:t>
            </a:r>
            <a:r>
              <a:rPr lang="ja-JP" altLang="en-US" sz="700" dirty="0" smtClean="0">
                <a:solidFill>
                  <a:srgbClr val="000000"/>
                </a:solidFill>
                <a:latin typeface="Arial" charset="0"/>
                <a:ea typeface="ＭＳ Ｐゴシック" pitchFamily="1" charset="-128"/>
              </a:rPr>
              <a:t> </a:t>
            </a:r>
            <a:r>
              <a:rPr lang="ja-JP" altLang="en-US" sz="700" dirty="0">
                <a:solidFill>
                  <a:srgbClr val="000000"/>
                </a:solidFill>
                <a:latin typeface="Arial" charset="0"/>
                <a:ea typeface="ＭＳ Ｐゴシック" pitchFamily="1" charset="-128"/>
              </a:rPr>
              <a:t>食欲不振／</a:t>
            </a:r>
            <a:r>
              <a:rPr lang="en-US" altLang="ja-JP" sz="700" dirty="0">
                <a:solidFill>
                  <a:srgbClr val="000000"/>
                </a:solidFill>
                <a:latin typeface="Arial" charset="0"/>
                <a:ea typeface="ＭＳ Ｐゴシック" pitchFamily="1" charset="-128"/>
              </a:rPr>
              <a:t>47</a:t>
            </a:r>
            <a:r>
              <a:rPr lang="ja-JP" altLang="en-US" sz="700" dirty="0">
                <a:solidFill>
                  <a:srgbClr val="000000"/>
                </a:solidFill>
                <a:latin typeface="Arial" charset="0"/>
                <a:ea typeface="ＭＳ Ｐゴシック" pitchFamily="1" charset="-128"/>
              </a:rPr>
              <a:t> 誤嚥／</a:t>
            </a:r>
            <a:r>
              <a:rPr lang="en-US" altLang="ja-JP" sz="700" dirty="0">
                <a:solidFill>
                  <a:srgbClr val="000000"/>
                </a:solidFill>
                <a:latin typeface="Arial" charset="0"/>
                <a:ea typeface="ＭＳ Ｐゴシック" pitchFamily="1" charset="-128"/>
              </a:rPr>
              <a:t>49</a:t>
            </a:r>
            <a:r>
              <a:rPr lang="ja-JP" altLang="en-US" sz="700" dirty="0">
                <a:solidFill>
                  <a:srgbClr val="000000"/>
                </a:solidFill>
                <a:latin typeface="Arial" charset="0"/>
                <a:ea typeface="ＭＳ Ｐゴシック" pitchFamily="1" charset="-128"/>
              </a:rPr>
              <a:t> 嚥下困難／</a:t>
            </a:r>
            <a:r>
              <a:rPr lang="en-US" altLang="ja-JP" sz="700" dirty="0">
                <a:solidFill>
                  <a:srgbClr val="000000"/>
                </a:solidFill>
                <a:latin typeface="Arial" charset="0"/>
                <a:ea typeface="ＭＳ Ｐゴシック" pitchFamily="1" charset="-128"/>
              </a:rPr>
              <a:t>73</a:t>
            </a:r>
            <a:r>
              <a:rPr lang="ja-JP" altLang="en-US" sz="700" dirty="0">
                <a:solidFill>
                  <a:srgbClr val="000000"/>
                </a:solidFill>
                <a:latin typeface="Arial" charset="0"/>
                <a:ea typeface="ＭＳ Ｐゴシック" pitchFamily="1" charset="-128"/>
              </a:rPr>
              <a:t>慢性疾患・複合疾患の管理／</a:t>
            </a:r>
            <a:r>
              <a:rPr lang="en-US" altLang="ja-JP" sz="700" dirty="0">
                <a:solidFill>
                  <a:srgbClr val="000000"/>
                </a:solidFill>
                <a:latin typeface="Arial" charset="0"/>
                <a:ea typeface="ＭＳ Ｐゴシック" pitchFamily="1" charset="-128"/>
              </a:rPr>
              <a:t>80</a:t>
            </a:r>
            <a:r>
              <a:rPr lang="ja-JP" altLang="en-US" sz="700" dirty="0">
                <a:solidFill>
                  <a:srgbClr val="000000"/>
                </a:solidFill>
                <a:latin typeface="Arial" charset="0"/>
                <a:ea typeface="ＭＳ Ｐゴシック" pitchFamily="1" charset="-128"/>
              </a:rPr>
              <a:t>　在宅医療 ）</a:t>
            </a:r>
            <a:endParaRPr lang="en-US" altLang="ja-JP" sz="700" dirty="0">
              <a:solidFill>
                <a:srgbClr val="000000"/>
              </a:solidFill>
              <a:latin typeface="Arial" charset="0"/>
              <a:ea typeface="ＭＳ Ｐゴシック" pitchFamily="1" charset="-128"/>
            </a:endParaRPr>
          </a:p>
          <a:p>
            <a:pPr defTabSz="826937">
              <a:defRPr/>
            </a:pPr>
            <a:r>
              <a:rPr lang="en-US" altLang="ja-JP" sz="700" dirty="0">
                <a:solidFill>
                  <a:srgbClr val="000000"/>
                </a:solidFill>
                <a:latin typeface="Arial" charset="0"/>
                <a:ea typeface="ＭＳ Ｐゴシック" pitchFamily="1" charset="-128"/>
              </a:rPr>
              <a:t>             </a:t>
            </a:r>
            <a:r>
              <a:rPr lang="ja-JP" altLang="en-US" sz="700" dirty="0">
                <a:solidFill>
                  <a:srgbClr val="000000"/>
                </a:solidFill>
                <a:latin typeface="Arial" charset="0"/>
                <a:ea typeface="ＭＳ Ｐゴシック" pitchFamily="1" charset="-128"/>
              </a:rPr>
              <a:t>日本病院薬剤師会生涯研修</a:t>
            </a:r>
            <a:r>
              <a:rPr lang="ja-JP" altLang="en-US" sz="700" dirty="0" smtClean="0">
                <a:solidFill>
                  <a:srgbClr val="000000"/>
                </a:solidFill>
                <a:latin typeface="Arial" charset="0"/>
                <a:ea typeface="ＭＳ Ｐゴシック" pitchFamily="1" charset="-128"/>
              </a:rPr>
              <a:t>認定</a:t>
            </a:r>
            <a:r>
              <a:rPr lang="ja-JP" altLang="en-US" sz="700" dirty="0">
                <a:solidFill>
                  <a:srgbClr val="000000"/>
                </a:solidFill>
                <a:latin typeface="Arial" charset="0"/>
                <a:ea typeface="ＭＳ Ｐゴシック" pitchFamily="1" charset="-128"/>
              </a:rPr>
              <a:t>　</a:t>
            </a:r>
            <a:r>
              <a:rPr lang="en-US" altLang="ja-JP" sz="700" dirty="0" smtClean="0">
                <a:solidFill>
                  <a:srgbClr val="000000"/>
                </a:solidFill>
                <a:latin typeface="Arial" charset="0"/>
                <a:ea typeface="ＭＳ Ｐゴシック" pitchFamily="1" charset="-128"/>
              </a:rPr>
              <a:t>2</a:t>
            </a:r>
            <a:r>
              <a:rPr lang="ja-JP" altLang="en-US" sz="700" dirty="0" smtClean="0">
                <a:solidFill>
                  <a:srgbClr val="000000"/>
                </a:solidFill>
                <a:latin typeface="Arial" charset="0"/>
                <a:ea typeface="ＭＳ Ｐゴシック" pitchFamily="1" charset="-128"/>
              </a:rPr>
              <a:t>単位</a:t>
            </a:r>
            <a:r>
              <a:rPr lang="ja-JP" altLang="en-US" sz="700" dirty="0">
                <a:solidFill>
                  <a:srgbClr val="000000"/>
                </a:solidFill>
                <a:latin typeface="Arial" charset="0"/>
                <a:ea typeface="ＭＳ Ｐゴシック" pitchFamily="1" charset="-128"/>
              </a:rPr>
              <a:t>　</a:t>
            </a:r>
            <a:endParaRPr lang="en-US" altLang="ja-JP" sz="700" dirty="0">
              <a:solidFill>
                <a:srgbClr val="000000"/>
              </a:solidFill>
              <a:latin typeface="Arial" charset="0"/>
              <a:ea typeface="ＭＳ Ｐゴシック" pitchFamily="1" charset="-128"/>
            </a:endParaRPr>
          </a:p>
          <a:p>
            <a:pPr defTabSz="826937">
              <a:defRPr/>
            </a:pPr>
            <a:r>
              <a:rPr lang="ja-JP" altLang="en-US" sz="700" dirty="0">
                <a:solidFill>
                  <a:srgbClr val="000000"/>
                </a:solidFill>
                <a:latin typeface="Arial" charset="0"/>
                <a:ea typeface="ＭＳ Ｐゴシック" pitchFamily="1" charset="-128"/>
              </a:rPr>
              <a:t>             日本臨床衛生検査技師会　生涯教育点数「専門</a:t>
            </a:r>
            <a:r>
              <a:rPr lang="en-US" altLang="ja-JP" sz="700" dirty="0">
                <a:solidFill>
                  <a:srgbClr val="000000"/>
                </a:solidFill>
                <a:latin typeface="Arial" charset="0"/>
                <a:ea typeface="ＭＳ Ｐゴシック" pitchFamily="1" charset="-128"/>
              </a:rPr>
              <a:t>-20</a:t>
            </a:r>
            <a:r>
              <a:rPr lang="ja-JP" altLang="en-US" sz="700" dirty="0">
                <a:solidFill>
                  <a:srgbClr val="000000"/>
                </a:solidFill>
                <a:latin typeface="Arial" charset="0"/>
                <a:ea typeface="ＭＳ Ｐゴシック" pitchFamily="1" charset="-128"/>
              </a:rPr>
              <a:t>点」</a:t>
            </a:r>
            <a:endParaRPr lang="en-US" altLang="ja-JP" sz="700" dirty="0">
              <a:solidFill>
                <a:srgbClr val="000000"/>
              </a:solidFill>
              <a:latin typeface="Arial" charset="0"/>
              <a:ea typeface="ＭＳ Ｐゴシック" pitchFamily="1" charset="-128"/>
            </a:endParaRPr>
          </a:p>
          <a:p>
            <a:pPr defTabSz="826937">
              <a:defRPr/>
            </a:pPr>
            <a:endParaRPr lang="en-US" altLang="ja-JP" sz="700" dirty="0">
              <a:solidFill>
                <a:srgbClr val="000000"/>
              </a:solidFill>
              <a:latin typeface="Arial" charset="0"/>
              <a:ea typeface="ＭＳ Ｐゴシック" pitchFamily="1" charset="-128"/>
            </a:endParaRPr>
          </a:p>
        </p:txBody>
      </p:sp>
      <p:sp>
        <p:nvSpPr>
          <p:cNvPr id="24" name="正方形/長方形 23"/>
          <p:cNvSpPr>
            <a:spLocks noChangeArrowheads="1"/>
          </p:cNvSpPr>
          <p:nvPr/>
        </p:nvSpPr>
        <p:spPr bwMode="auto">
          <a:xfrm>
            <a:off x="455701" y="1476156"/>
            <a:ext cx="1440555" cy="215524"/>
          </a:xfrm>
          <a:prstGeom prst="rect">
            <a:avLst/>
          </a:prstGeom>
          <a:solidFill>
            <a:srgbClr val="DBEEF4"/>
          </a:solidFill>
          <a:ln w="9525">
            <a:noFill/>
            <a:miter lim="800000"/>
            <a:headEnd/>
            <a:tailEnd/>
          </a:ln>
        </p:spPr>
        <p:txBody>
          <a:bodyPr lIns="91518" tIns="45760" rIns="91518" bIns="45760">
            <a:spAutoFit/>
          </a:bodyPr>
          <a:lstStyle/>
          <a:p>
            <a:pPr defTabSz="914817">
              <a:defRPr/>
            </a:pPr>
            <a:r>
              <a:rPr lang="ja-JP" altLang="en-US" sz="8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ＭＳ Ｐゴシック" pitchFamily="50" charset="-128"/>
              </a:rPr>
              <a:t>　　■　一般演題</a:t>
            </a:r>
            <a:r>
              <a:rPr lang="ja-JP" altLang="en-US" sz="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ＭＳ Ｐゴシック" pitchFamily="50" charset="-128"/>
              </a:rPr>
              <a:t>　</a:t>
            </a:r>
            <a:r>
              <a:rPr lang="en-US" altLang="ja-JP" sz="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ＭＳ Ｐゴシック" pitchFamily="50" charset="-128"/>
              </a:rPr>
              <a:t>Ⅰ</a:t>
            </a:r>
            <a:r>
              <a:rPr lang="ja-JP" altLang="en-US" sz="8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ＭＳ Ｐゴシック" pitchFamily="50" charset="-128"/>
              </a:rPr>
              <a:t>　■　　</a:t>
            </a:r>
            <a:endParaRPr lang="ja-JP" altLang="en-US" sz="800" dirty="0">
              <a:solidFill>
                <a:prstClr val="black"/>
              </a:solidFill>
              <a:latin typeface="ＭＳ Ｐゴシック" pitchFamily="50" charset="-128"/>
            </a:endParaRPr>
          </a:p>
        </p:txBody>
      </p:sp>
      <p:sp>
        <p:nvSpPr>
          <p:cNvPr id="27" name="正方形/長方形 26"/>
          <p:cNvSpPr>
            <a:spLocks noChangeArrowheads="1"/>
          </p:cNvSpPr>
          <p:nvPr/>
        </p:nvSpPr>
        <p:spPr bwMode="auto">
          <a:xfrm>
            <a:off x="1844824" y="1429989"/>
            <a:ext cx="1172273" cy="261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518" tIns="45760" rIns="91518" bIns="45760">
            <a:spAutoFit/>
          </a:bodyPr>
          <a:lstStyle/>
          <a:p>
            <a:pPr defTabSz="914817">
              <a:defRPr/>
            </a:pPr>
            <a:r>
              <a:rPr lang="ja-JP" altLang="en-US" sz="11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</a:rPr>
              <a:t>（</a:t>
            </a:r>
            <a:r>
              <a:rPr lang="en-US" altLang="ja-JP" sz="11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</a:rPr>
              <a:t>14:25</a:t>
            </a:r>
            <a:r>
              <a:rPr lang="ja-JP" altLang="en-US" sz="11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</a:rPr>
              <a:t>～</a:t>
            </a:r>
            <a:r>
              <a:rPr lang="en-US" altLang="ja-JP" sz="11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</a:rPr>
              <a:t>15:45</a:t>
            </a:r>
            <a:r>
              <a:rPr lang="ja-JP" altLang="en-US" sz="11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</a:rPr>
              <a:t>）</a:t>
            </a:r>
            <a:endParaRPr lang="ja-JP" altLang="en-US" sz="1100" dirty="0">
              <a:solidFill>
                <a:prstClr val="black"/>
              </a:solidFill>
              <a:latin typeface="Century" pitchFamily="18" charset="0"/>
            </a:endParaRPr>
          </a:p>
        </p:txBody>
      </p:sp>
      <p:sp>
        <p:nvSpPr>
          <p:cNvPr id="3098" name="正方形/長方形 31"/>
          <p:cNvSpPr>
            <a:spLocks noChangeArrowheads="1"/>
          </p:cNvSpPr>
          <p:nvPr/>
        </p:nvSpPr>
        <p:spPr bwMode="auto">
          <a:xfrm>
            <a:off x="425721" y="8459681"/>
            <a:ext cx="6402299" cy="299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82" tIns="41491" rIns="82982" bIns="41491">
            <a:spAutoFit/>
          </a:bodyPr>
          <a:lstStyle/>
          <a:p>
            <a:pPr>
              <a:defRPr/>
            </a:pPr>
            <a:r>
              <a:rPr lang="ja-JP" altLang="ja-JP" sz="700" dirty="0">
                <a:solidFill>
                  <a:srgbClr val="000000"/>
                </a:solidFill>
                <a:latin typeface="Arial" charset="0"/>
              </a:rPr>
              <a:t>当研究会は日本静脈経腸栄養学会認定資格栄養サポートチーム専門療法士認定の研究会にあたり</a:t>
            </a:r>
            <a:r>
              <a:rPr lang="ja-JP" altLang="en-US" sz="700" dirty="0">
                <a:solidFill>
                  <a:srgbClr val="000000"/>
                </a:solidFill>
                <a:latin typeface="Arial" charset="0"/>
              </a:rPr>
              <a:t>、</a:t>
            </a:r>
            <a:endParaRPr lang="en-US" altLang="ja-JP" sz="700" dirty="0">
              <a:solidFill>
                <a:srgbClr val="000000"/>
              </a:solidFill>
              <a:latin typeface="Arial" charset="0"/>
            </a:endParaRPr>
          </a:p>
          <a:p>
            <a:pPr>
              <a:defRPr/>
            </a:pPr>
            <a:r>
              <a:rPr lang="ja-JP" altLang="ja-JP" sz="700" dirty="0">
                <a:solidFill>
                  <a:srgbClr val="000000"/>
                </a:solidFill>
                <a:latin typeface="Arial" charset="0"/>
              </a:rPr>
              <a:t>参加に</a:t>
            </a:r>
            <a:r>
              <a:rPr lang="ja-JP" altLang="ja-JP" sz="700" dirty="0" smtClean="0">
                <a:solidFill>
                  <a:srgbClr val="000000"/>
                </a:solidFill>
                <a:latin typeface="Arial" charset="0"/>
              </a:rPr>
              <a:t>より</a:t>
            </a:r>
            <a:r>
              <a:rPr lang="en-US" altLang="ja-JP" sz="700" dirty="0">
                <a:latin typeface="Arial" charset="0"/>
              </a:rPr>
              <a:t>2</a:t>
            </a:r>
            <a:r>
              <a:rPr lang="ja-JP" altLang="ja-JP" sz="700" dirty="0" smtClean="0">
                <a:solidFill>
                  <a:srgbClr val="000000"/>
                </a:solidFill>
                <a:latin typeface="Arial" charset="0"/>
              </a:rPr>
              <a:t>単位</a:t>
            </a:r>
            <a:r>
              <a:rPr lang="ja-JP" altLang="ja-JP" sz="700" dirty="0">
                <a:solidFill>
                  <a:srgbClr val="000000"/>
                </a:solidFill>
                <a:latin typeface="Arial" charset="0"/>
              </a:rPr>
              <a:t>取得できます。</a:t>
            </a:r>
            <a:r>
              <a:rPr lang="ja-JP" altLang="en-US" sz="700" dirty="0">
                <a:solidFill>
                  <a:srgbClr val="000000"/>
                </a:solidFill>
                <a:latin typeface="Arial" charset="0"/>
              </a:rPr>
              <a:t>なお、当日参加費として</a:t>
            </a:r>
            <a:r>
              <a:rPr lang="en-US" altLang="ja-JP" sz="700" dirty="0">
                <a:solidFill>
                  <a:srgbClr val="000000"/>
                </a:solidFill>
                <a:latin typeface="Arial" charset="0"/>
              </a:rPr>
              <a:t>1,000</a:t>
            </a:r>
            <a:r>
              <a:rPr lang="ja-JP" altLang="en-US" sz="700" dirty="0">
                <a:solidFill>
                  <a:srgbClr val="000000"/>
                </a:solidFill>
                <a:latin typeface="Arial" charset="0"/>
              </a:rPr>
              <a:t>円申し受けます。</a:t>
            </a:r>
          </a:p>
        </p:txBody>
      </p:sp>
      <p:sp>
        <p:nvSpPr>
          <p:cNvPr id="36" name="正方形/長方形 35"/>
          <p:cNvSpPr/>
          <p:nvPr/>
        </p:nvSpPr>
        <p:spPr>
          <a:xfrm>
            <a:off x="1" y="1043608"/>
            <a:ext cx="6857999" cy="237681"/>
          </a:xfrm>
          <a:prstGeom prst="rect">
            <a:avLst/>
          </a:prstGeom>
        </p:spPr>
        <p:txBody>
          <a:bodyPr wrap="square" lIns="82982" tIns="41491" rIns="82982" bIns="41491">
            <a:spAutoFit/>
          </a:bodyPr>
          <a:lstStyle/>
          <a:p>
            <a:pPr algn="ctr">
              <a:defRPr/>
            </a:pPr>
            <a:r>
              <a:rPr lang="ja-JP" altLang="en-US" sz="1000" b="1" dirty="0" smtClean="0">
                <a:solidFill>
                  <a:prstClr val="black"/>
                </a:solidFill>
                <a:latin typeface="Century" pitchFamily="18" charset="0"/>
                <a:ea typeface="HG丸ｺﾞｼｯｸM-PRO" pitchFamily="50" charset="-128"/>
                <a:cs typeface="ＭＳ Ｐゴシック" pitchFamily="50" charset="-128"/>
              </a:rPr>
              <a:t>第</a:t>
            </a:r>
            <a:r>
              <a:rPr lang="en-US" altLang="ja-JP" sz="1000" b="1" dirty="0" smtClean="0">
                <a:solidFill>
                  <a:prstClr val="black"/>
                </a:solidFill>
                <a:latin typeface="Century" pitchFamily="18" charset="0"/>
                <a:ea typeface="HG丸ｺﾞｼｯｸM-PRO" pitchFamily="50" charset="-128"/>
                <a:cs typeface="ＭＳ Ｐゴシック" pitchFamily="50" charset="-128"/>
              </a:rPr>
              <a:t>23</a:t>
            </a:r>
            <a:r>
              <a:rPr lang="ja-JP" altLang="en-US" sz="1000" b="1" dirty="0" smtClean="0">
                <a:solidFill>
                  <a:prstClr val="black"/>
                </a:solidFill>
                <a:latin typeface="Century" pitchFamily="18" charset="0"/>
                <a:ea typeface="HG丸ｺﾞｼｯｸM-PRO" pitchFamily="50" charset="-128"/>
                <a:cs typeface="ＭＳ Ｐゴシック" pitchFamily="50" charset="-128"/>
              </a:rPr>
              <a:t>回当番世話人　老年病研究所附属病院　薬剤部</a:t>
            </a:r>
            <a:r>
              <a:rPr lang="zh-TW" altLang="en-US" sz="1000" b="1" dirty="0" smtClean="0">
                <a:solidFill>
                  <a:prstClr val="black"/>
                </a:solidFill>
                <a:latin typeface="Century" pitchFamily="18" charset="0"/>
                <a:ea typeface="HG丸ｺﾞｼｯｸM-PRO" pitchFamily="50" charset="-128"/>
                <a:cs typeface="ＭＳ Ｐゴシック" pitchFamily="50" charset="-128"/>
              </a:rPr>
              <a:t>　</a:t>
            </a:r>
            <a:r>
              <a:rPr lang="ja-JP" altLang="en-US" sz="1000" b="1" dirty="0" smtClean="0">
                <a:solidFill>
                  <a:prstClr val="black"/>
                </a:solidFill>
                <a:latin typeface="Century" pitchFamily="18" charset="0"/>
                <a:ea typeface="HG丸ｺﾞｼｯｸM-PRO" pitchFamily="50" charset="-128"/>
                <a:cs typeface="ＭＳ Ｐゴシック" pitchFamily="50" charset="-128"/>
              </a:rPr>
              <a:t>橋場 弘武　先生</a:t>
            </a:r>
            <a:endParaRPr lang="ja-JP" altLang="en-US" sz="1000" dirty="0">
              <a:solidFill>
                <a:prstClr val="black"/>
              </a:solidFill>
              <a:latin typeface="Century" pitchFamily="18" charset="0"/>
              <a:ea typeface="HG丸ｺﾞｼｯｸM-PRO" pitchFamily="50" charset="-128"/>
              <a:cs typeface="ＭＳ Ｐゴシック" pitchFamily="50" charset="-128"/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1056386" y="251520"/>
            <a:ext cx="5043526" cy="261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518" tIns="45760" rIns="91518" bIns="45760" anchor="ctr">
            <a:spAutoFit/>
          </a:bodyPr>
          <a:lstStyle/>
          <a:p>
            <a:pPr algn="ctr" defTabSz="914817">
              <a:defRPr/>
            </a:pPr>
            <a:r>
              <a:rPr lang="en-US" altLang="ja-JP" sz="1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  <a:ea typeface="HG丸ｺﾞｼｯｸM-PRO" pitchFamily="50" charset="-128"/>
                <a:cs typeface="Times New Roman" pitchFamily="18" charset="0"/>
              </a:rPr>
              <a:t>2015</a:t>
            </a:r>
            <a:r>
              <a:rPr lang="ja-JP" altLang="en-US" sz="1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  <a:ea typeface="HG丸ｺﾞｼｯｸM-PRO" pitchFamily="50" charset="-128"/>
                <a:cs typeface="Times New Roman" pitchFamily="18" charset="0"/>
              </a:rPr>
              <a:t>年</a:t>
            </a:r>
            <a:r>
              <a:rPr lang="en-US" altLang="ja-JP" sz="11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  <a:ea typeface="HG丸ｺﾞｼｯｸM-PRO" pitchFamily="50" charset="-128"/>
                <a:cs typeface="Times New Roman" pitchFamily="18" charset="0"/>
              </a:rPr>
              <a:t>11</a:t>
            </a:r>
            <a:r>
              <a:rPr lang="ja-JP" altLang="en-US" sz="1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  <a:ea typeface="HG丸ｺﾞｼｯｸM-PRO" pitchFamily="50" charset="-128"/>
                <a:cs typeface="Times New Roman" pitchFamily="18" charset="0"/>
              </a:rPr>
              <a:t>月</a:t>
            </a:r>
            <a:r>
              <a:rPr lang="en-US" altLang="ja-JP" sz="11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  <a:ea typeface="HG丸ｺﾞｼｯｸM-PRO" pitchFamily="50" charset="-128"/>
                <a:cs typeface="Times New Roman" pitchFamily="18" charset="0"/>
              </a:rPr>
              <a:t>7</a:t>
            </a:r>
            <a:r>
              <a:rPr lang="ja-JP" altLang="en-US" sz="1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  <a:ea typeface="HG丸ｺﾞｼｯｸM-PRO" pitchFamily="50" charset="-128"/>
                <a:cs typeface="Times New Roman" pitchFamily="18" charset="0"/>
              </a:rPr>
              <a:t>日</a:t>
            </a:r>
            <a:r>
              <a:rPr lang="ja-JP" altLang="en-US" sz="11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  <a:ea typeface="HG丸ｺﾞｼｯｸM-PRO" pitchFamily="50" charset="-128"/>
                <a:cs typeface="Times New Roman" pitchFamily="18" charset="0"/>
              </a:rPr>
              <a:t>（土）</a:t>
            </a:r>
            <a:r>
              <a:rPr lang="en-US" altLang="ja-JP" sz="11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  <a:ea typeface="HG丸ｺﾞｼｯｸM-PRO" pitchFamily="50" charset="-128"/>
                <a:cs typeface="Times New Roman" pitchFamily="18" charset="0"/>
              </a:rPr>
              <a:t>14:00 </a:t>
            </a:r>
            <a:r>
              <a:rPr lang="ja-JP" altLang="en-US" sz="11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  <a:ea typeface="HG丸ｺﾞｼｯｸM-PRO" pitchFamily="50" charset="-128"/>
                <a:cs typeface="Times New Roman" pitchFamily="18" charset="0"/>
              </a:rPr>
              <a:t>～（受付</a:t>
            </a:r>
            <a:r>
              <a:rPr lang="en-US" altLang="ja-JP" sz="11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  <a:ea typeface="HG丸ｺﾞｼｯｸM-PRO" pitchFamily="50" charset="-128"/>
                <a:cs typeface="Times New Roman" pitchFamily="18" charset="0"/>
              </a:rPr>
              <a:t>13:00</a:t>
            </a:r>
            <a:r>
              <a:rPr lang="ja-JP" altLang="en-US" sz="11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  <a:ea typeface="HG丸ｺﾞｼｯｸM-PRO" pitchFamily="50" charset="-128"/>
                <a:cs typeface="Times New Roman" pitchFamily="18" charset="0"/>
              </a:rPr>
              <a:t>開始） </a:t>
            </a:r>
            <a:r>
              <a:rPr lang="ja-JP" altLang="en-US" sz="1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  <a:ea typeface="HG丸ｺﾞｼｯｸM-PRO" pitchFamily="50" charset="-128"/>
                <a:cs typeface="Times New Roman" pitchFamily="18" charset="0"/>
              </a:rPr>
              <a:t>高崎市文化会館　大ホール</a:t>
            </a:r>
            <a:endParaRPr lang="ja-JP" altLang="en-US" sz="11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entury" pitchFamily="18" charset="0"/>
              <a:ea typeface="HG丸ｺﾞｼｯｸM-PRO" pitchFamily="50" charset="-128"/>
              <a:cs typeface="Times New Roman" pitchFamily="18" charset="0"/>
            </a:endParaRPr>
          </a:p>
        </p:txBody>
      </p:sp>
      <p:sp>
        <p:nvSpPr>
          <p:cNvPr id="34" name="正方形/長方形 33"/>
          <p:cNvSpPr>
            <a:spLocks noChangeArrowheads="1"/>
          </p:cNvSpPr>
          <p:nvPr/>
        </p:nvSpPr>
        <p:spPr bwMode="auto">
          <a:xfrm>
            <a:off x="4221088" y="411424"/>
            <a:ext cx="2472626" cy="200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518" tIns="45760" rIns="91518" bIns="45760">
            <a:spAutoFit/>
          </a:bodyPr>
          <a:lstStyle/>
          <a:p>
            <a:pPr defTabSz="915290">
              <a:defRPr/>
            </a:pPr>
            <a:r>
              <a:rPr lang="zh-TW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群馬県高崎市末広町２３−</a:t>
            </a:r>
            <a:r>
              <a:rPr lang="zh-TW" altLang="en-US" sz="7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</a:t>
            </a:r>
            <a:r>
              <a:rPr lang="en-US" altLang="ja-JP" sz="6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TEL </a:t>
            </a:r>
            <a:r>
              <a:rPr lang="en-US" altLang="ja-JP" sz="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027</a:t>
            </a:r>
            <a:r>
              <a:rPr lang="ja-JP" altLang="en-US" sz="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lang="en-US" altLang="ja-JP" sz="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325</a:t>
            </a:r>
            <a:r>
              <a:rPr lang="ja-JP" altLang="en-US" sz="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</a:t>
            </a:r>
            <a:r>
              <a:rPr lang="en-US" altLang="ja-JP" sz="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0681</a:t>
            </a:r>
            <a:endParaRPr lang="ja-JP" altLang="en-US" sz="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2" name="正方形/長方形 41"/>
          <p:cNvSpPr/>
          <p:nvPr/>
        </p:nvSpPr>
        <p:spPr>
          <a:xfrm>
            <a:off x="2132856" y="5796136"/>
            <a:ext cx="5374574" cy="1559508"/>
          </a:xfrm>
          <a:prstGeom prst="rect">
            <a:avLst/>
          </a:prstGeom>
        </p:spPr>
        <p:txBody>
          <a:bodyPr wrap="square" lIns="81386" tIns="40693" rIns="81386" bIns="40693">
            <a:spAutoFit/>
          </a:bodyPr>
          <a:lstStyle/>
          <a:p>
            <a:pPr>
              <a:defRPr/>
            </a:pPr>
            <a:endParaRPr lang="en-US" altLang="ja-JP" sz="800" b="1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defRPr/>
            </a:pPr>
            <a:r>
              <a:rPr lang="ja-JP" altLang="en-US" sz="800" b="1" dirty="0">
                <a:latin typeface="HG丸ｺﾞｼｯｸM-PRO" pitchFamily="50" charset="-128"/>
                <a:ea typeface="HG丸ｺﾞｼｯｸM-PRO" pitchFamily="50" charset="-128"/>
              </a:rPr>
              <a:t>・　</a:t>
            </a:r>
            <a:r>
              <a:rPr lang="ja-JP" altLang="en-US" sz="800" b="1" dirty="0" smtClean="0">
                <a:latin typeface="HG丸ｺﾞｼｯｸM-PRO" pitchFamily="50" charset="-128"/>
                <a:ea typeface="HG丸ｺﾞｼｯｸM-PRO" pitchFamily="50" charset="-128"/>
              </a:rPr>
              <a:t>   桐生厚生総合病院　皮膚科　岡田 克之 先生（医師）</a:t>
            </a:r>
            <a:endParaRPr lang="en-US" altLang="ja-JP" sz="800" b="1" dirty="0"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defRPr/>
            </a:pPr>
            <a:endParaRPr lang="en-US" altLang="ja-JP" sz="800" b="1" dirty="0">
              <a:solidFill>
                <a:prstClr val="black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defRPr/>
            </a:pPr>
            <a:r>
              <a:rPr lang="ja-JP" altLang="en-US" sz="8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・</a:t>
            </a:r>
            <a:r>
              <a:rPr lang="ja-JP" altLang="en-US" sz="8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   　高崎健康福祉大学　訪問看護ステーション　棚橋 さつき 先生（訪問看護師）</a:t>
            </a:r>
            <a:endParaRPr lang="en-US" altLang="ja-JP" sz="800" b="1" dirty="0">
              <a:solidFill>
                <a:prstClr val="black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defRPr/>
            </a:pPr>
            <a:endParaRPr lang="en-US" altLang="ja-JP" sz="800" b="1" dirty="0">
              <a:solidFill>
                <a:prstClr val="black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defRPr/>
            </a:pPr>
            <a:r>
              <a:rPr lang="ja-JP" altLang="en-US" sz="8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・　　</a:t>
            </a:r>
            <a:r>
              <a:rPr lang="ja-JP" altLang="en-US" sz="8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高崎総合医療センター　小川 祐介 先生（管理栄養士）</a:t>
            </a:r>
            <a:r>
              <a:rPr lang="ja-JP" altLang="en-US" sz="8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　　　　　　　　　　　　　　　　　　　　　　　　　　　　　　　　　</a:t>
            </a:r>
            <a:endParaRPr lang="en-US" altLang="ja-JP" sz="800" b="1" dirty="0">
              <a:solidFill>
                <a:prstClr val="black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defRPr/>
            </a:pPr>
            <a:endParaRPr lang="en-US" altLang="ja-JP" sz="800" b="1" dirty="0" smtClean="0">
              <a:solidFill>
                <a:prstClr val="black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defRPr/>
            </a:pPr>
            <a:r>
              <a:rPr lang="ja-JP" altLang="en-US" sz="8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・</a:t>
            </a:r>
            <a:r>
              <a:rPr lang="ja-JP" altLang="en-US" sz="8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　　前橋赤十字病院　歯科口腔外科　高坂 陽子</a:t>
            </a:r>
            <a:r>
              <a:rPr lang="ja-JP" altLang="en-US" sz="8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 </a:t>
            </a:r>
            <a:r>
              <a:rPr lang="ja-JP" altLang="en-US" sz="8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先生（歯科衛生士）</a:t>
            </a:r>
            <a:endParaRPr lang="en-US" altLang="ja-JP" sz="800" b="1" dirty="0" smtClean="0">
              <a:solidFill>
                <a:prstClr val="black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228600" indent="-228600">
              <a:buAutoNum type="arabicDbPlain" startAt="5"/>
              <a:defRPr/>
            </a:pPr>
            <a:endParaRPr lang="en-US" altLang="ja-JP" sz="800" b="1" dirty="0" smtClean="0">
              <a:solidFill>
                <a:prstClr val="black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defRPr/>
            </a:pPr>
            <a:r>
              <a:rPr lang="ja-JP" altLang="en-US" sz="8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・　　訪問看護ステーション 孫</a:t>
            </a:r>
            <a:r>
              <a:rPr lang="ja-JP" altLang="en-US" sz="8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の</a:t>
            </a:r>
            <a:r>
              <a:rPr lang="ja-JP" altLang="en-US" sz="8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手 　田村 明信</a:t>
            </a:r>
            <a:r>
              <a:rPr lang="ja-JP" altLang="en-US" sz="8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 </a:t>
            </a:r>
            <a:r>
              <a:rPr lang="ja-JP" altLang="en-US" sz="8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先生（</a:t>
            </a:r>
            <a:r>
              <a:rPr lang="ja-JP" altLang="en-US" sz="8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理学</a:t>
            </a:r>
            <a:r>
              <a:rPr lang="ja-JP" altLang="en-US" sz="8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療法士）</a:t>
            </a:r>
            <a:endParaRPr lang="en-US" altLang="ja-JP" sz="800" b="1" dirty="0" smtClean="0">
              <a:solidFill>
                <a:prstClr val="black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defRPr/>
            </a:pPr>
            <a:endParaRPr lang="en-US" altLang="ja-JP" sz="800" b="1" dirty="0" smtClean="0">
              <a:solidFill>
                <a:prstClr val="black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defRPr/>
            </a:pPr>
            <a:r>
              <a:rPr lang="ja-JP" altLang="en-US" sz="8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・　　</a:t>
            </a:r>
            <a:r>
              <a:rPr lang="ja-JP" altLang="en-US" sz="8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プラス</a:t>
            </a:r>
            <a:r>
              <a:rPr lang="ja-JP" altLang="en-US" sz="8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薬局高崎 吉井店　　　小黒 佳代子</a:t>
            </a:r>
            <a:r>
              <a:rPr lang="ja-JP" altLang="en-US" sz="8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 </a:t>
            </a:r>
            <a:r>
              <a:rPr lang="ja-JP" altLang="en-US" sz="8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先生（薬剤師）　　　　　　　</a:t>
            </a:r>
            <a:endParaRPr lang="en-US" altLang="ja-JP" sz="800" b="1" dirty="0">
              <a:solidFill>
                <a:prstClr val="black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43" name="正方形/長方形 42"/>
          <p:cNvSpPr>
            <a:spLocks noChangeArrowheads="1"/>
          </p:cNvSpPr>
          <p:nvPr/>
        </p:nvSpPr>
        <p:spPr bwMode="auto">
          <a:xfrm>
            <a:off x="445208" y="4283968"/>
            <a:ext cx="1455544" cy="215524"/>
          </a:xfrm>
          <a:prstGeom prst="rect">
            <a:avLst/>
          </a:prstGeom>
          <a:solidFill>
            <a:srgbClr val="DBEEF4"/>
          </a:solidFill>
          <a:ln w="9525">
            <a:noFill/>
            <a:miter lim="800000"/>
            <a:headEnd/>
            <a:tailEnd/>
          </a:ln>
        </p:spPr>
        <p:txBody>
          <a:bodyPr lIns="91518" tIns="45760" rIns="91518" bIns="45760">
            <a:spAutoFit/>
          </a:bodyPr>
          <a:lstStyle/>
          <a:p>
            <a:pPr defTabSz="914817">
              <a:defRPr/>
            </a:pPr>
            <a:r>
              <a:rPr lang="ja-JP" altLang="en-US" sz="8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ＭＳ Ｐゴシック" pitchFamily="50" charset="-128"/>
              </a:rPr>
              <a:t>　　■　特別</a:t>
            </a:r>
            <a:r>
              <a:rPr lang="ja-JP" altLang="en-US" sz="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ＭＳ Ｐゴシック" pitchFamily="50" charset="-128"/>
              </a:rPr>
              <a:t>講演　■</a:t>
            </a:r>
            <a:r>
              <a:rPr lang="ja-JP" altLang="en-US" sz="8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ＭＳ Ｐゴシック" pitchFamily="50" charset="-128"/>
              </a:rPr>
              <a:t>　　</a:t>
            </a:r>
            <a:endParaRPr lang="ja-JP" altLang="en-US" sz="800" dirty="0">
              <a:solidFill>
                <a:prstClr val="black"/>
              </a:solidFill>
              <a:latin typeface="ＭＳ Ｐゴシック" pitchFamily="50" charset="-128"/>
            </a:endParaRPr>
          </a:p>
        </p:txBody>
      </p:sp>
      <p:sp>
        <p:nvSpPr>
          <p:cNvPr id="45" name="正方形/長方形 44"/>
          <p:cNvSpPr>
            <a:spLocks noChangeArrowheads="1"/>
          </p:cNvSpPr>
          <p:nvPr/>
        </p:nvSpPr>
        <p:spPr bwMode="auto">
          <a:xfrm>
            <a:off x="1896687" y="4294920"/>
            <a:ext cx="1172273" cy="261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518" tIns="45760" rIns="91518" bIns="45760">
            <a:spAutoFit/>
          </a:bodyPr>
          <a:lstStyle/>
          <a:p>
            <a:pPr defTabSz="914817">
              <a:defRPr/>
            </a:pPr>
            <a:r>
              <a:rPr lang="ja-JP" altLang="en-US" sz="11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</a:rPr>
              <a:t>（</a:t>
            </a:r>
            <a:r>
              <a:rPr lang="en-US" altLang="ja-JP" sz="11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</a:rPr>
              <a:t>16:05</a:t>
            </a:r>
            <a:r>
              <a:rPr lang="ja-JP" altLang="en-US" sz="11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</a:rPr>
              <a:t>～</a:t>
            </a:r>
            <a:r>
              <a:rPr lang="en-US" altLang="ja-JP" sz="11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</a:rPr>
              <a:t>17:05</a:t>
            </a:r>
            <a:r>
              <a:rPr lang="ja-JP" altLang="en-US" sz="11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</a:rPr>
              <a:t>）</a:t>
            </a:r>
            <a:endParaRPr lang="ja-JP" altLang="en-US" sz="1100" dirty="0">
              <a:solidFill>
                <a:prstClr val="black"/>
              </a:solidFill>
              <a:latin typeface="Century" pitchFamily="18" charset="0"/>
            </a:endParaRPr>
          </a:p>
        </p:txBody>
      </p:sp>
      <p:sp>
        <p:nvSpPr>
          <p:cNvPr id="35" name="正方形/長方形 34"/>
          <p:cNvSpPr/>
          <p:nvPr/>
        </p:nvSpPr>
        <p:spPr>
          <a:xfrm>
            <a:off x="3292132" y="1446305"/>
            <a:ext cx="3449236" cy="245375"/>
          </a:xfrm>
          <a:prstGeom prst="rect">
            <a:avLst/>
          </a:prstGeom>
        </p:spPr>
        <p:txBody>
          <a:bodyPr lIns="82982" tIns="41491" rIns="82982" bIns="41491">
            <a:spAutoFit/>
          </a:bodyPr>
          <a:lstStyle/>
          <a:p>
            <a:pPr>
              <a:defRPr/>
            </a:pPr>
            <a:r>
              <a:rPr lang="ja-JP" altLang="en-US" sz="900" b="1" dirty="0">
                <a:solidFill>
                  <a:prstClr val="black"/>
                </a:solidFill>
                <a:latin typeface="Century" pitchFamily="18" charset="0"/>
                <a:ea typeface="HG丸ｺﾞｼｯｸM-PRO" pitchFamily="50" charset="-128"/>
              </a:rPr>
              <a:t>　</a:t>
            </a:r>
            <a:r>
              <a:rPr lang="ja-JP" altLang="en-US" sz="1050" b="1" dirty="0">
                <a:solidFill>
                  <a:prstClr val="black"/>
                </a:solidFill>
                <a:latin typeface="Century" pitchFamily="18" charset="0"/>
                <a:ea typeface="HG丸ｺﾞｼｯｸM-PRO" pitchFamily="50" charset="-128"/>
              </a:rPr>
              <a:t>座長</a:t>
            </a:r>
            <a:r>
              <a:rPr lang="ja-JP" altLang="en-US" sz="1050" b="1" dirty="0" smtClean="0">
                <a:solidFill>
                  <a:prstClr val="black"/>
                </a:solidFill>
                <a:latin typeface="Century" pitchFamily="18" charset="0"/>
                <a:ea typeface="HG丸ｺﾞｼｯｸM-PRO" pitchFamily="50" charset="-128"/>
              </a:rPr>
              <a:t>：</a:t>
            </a:r>
            <a:r>
              <a:rPr lang="ja-JP" altLang="en-US" sz="1050" b="1" dirty="0">
                <a:solidFill>
                  <a:prstClr val="black"/>
                </a:solidFill>
                <a:latin typeface="Century" pitchFamily="18" charset="0"/>
                <a:ea typeface="HG丸ｺﾞｼｯｸM-PRO" pitchFamily="50" charset="-128"/>
              </a:rPr>
              <a:t>下仁田厚生</a:t>
            </a:r>
            <a:r>
              <a:rPr lang="zh-TW" altLang="en-US" sz="1050" b="1" dirty="0" smtClean="0">
                <a:solidFill>
                  <a:prstClr val="black"/>
                </a:solidFill>
                <a:latin typeface="Century" pitchFamily="18" charset="0"/>
                <a:ea typeface="HG丸ｺﾞｼｯｸM-PRO" pitchFamily="50" charset="-128"/>
              </a:rPr>
              <a:t>病院</a:t>
            </a:r>
            <a:r>
              <a:rPr lang="ja-JP" altLang="en-US" sz="1050" b="1" dirty="0">
                <a:solidFill>
                  <a:prstClr val="black"/>
                </a:solidFill>
                <a:latin typeface="Century" pitchFamily="18" charset="0"/>
                <a:ea typeface="HG丸ｺﾞｼｯｸM-PRO" pitchFamily="50" charset="-128"/>
              </a:rPr>
              <a:t> </a:t>
            </a:r>
            <a:r>
              <a:rPr lang="ja-JP" altLang="en-US" sz="1050" b="1" dirty="0" smtClean="0">
                <a:solidFill>
                  <a:prstClr val="black"/>
                </a:solidFill>
                <a:latin typeface="Century" pitchFamily="18" charset="0"/>
                <a:ea typeface="HG丸ｺﾞｼｯｸM-PRO" pitchFamily="50" charset="-128"/>
              </a:rPr>
              <a:t> 薬剤部</a:t>
            </a:r>
            <a:r>
              <a:rPr lang="ja-JP" altLang="en-US" sz="1050" b="1" dirty="0">
                <a:solidFill>
                  <a:prstClr val="black"/>
                </a:solidFill>
                <a:latin typeface="Century" pitchFamily="18" charset="0"/>
                <a:ea typeface="HG丸ｺﾞｼｯｸM-PRO" pitchFamily="50" charset="-128"/>
              </a:rPr>
              <a:t> </a:t>
            </a:r>
            <a:r>
              <a:rPr lang="ja-JP" altLang="en-US" sz="1050" b="1" dirty="0" smtClean="0">
                <a:solidFill>
                  <a:prstClr val="black"/>
                </a:solidFill>
                <a:latin typeface="Century" pitchFamily="18" charset="0"/>
                <a:ea typeface="HG丸ｺﾞｼｯｸM-PRO" pitchFamily="50" charset="-128"/>
              </a:rPr>
              <a:t> 門脇</a:t>
            </a:r>
            <a:r>
              <a:rPr lang="ja-JP" altLang="en-US" sz="1050" b="1" dirty="0">
                <a:solidFill>
                  <a:prstClr val="black"/>
                </a:solidFill>
                <a:latin typeface="Century" pitchFamily="18" charset="0"/>
                <a:ea typeface="HG丸ｺﾞｼｯｸM-PRO" pitchFamily="50" charset="-128"/>
              </a:rPr>
              <a:t> </a:t>
            </a:r>
            <a:r>
              <a:rPr lang="ja-JP" altLang="en-US" sz="1050" b="1" dirty="0" smtClean="0">
                <a:solidFill>
                  <a:prstClr val="black"/>
                </a:solidFill>
                <a:latin typeface="Century" pitchFamily="18" charset="0"/>
                <a:ea typeface="HG丸ｺﾞｼｯｸM-PRO" pitchFamily="50" charset="-128"/>
              </a:rPr>
              <a:t>寛篤 </a:t>
            </a:r>
            <a:r>
              <a:rPr lang="ja-JP" altLang="en-US" sz="1050" b="1" dirty="0" smtClean="0">
                <a:latin typeface="Arial" charset="0"/>
                <a:ea typeface="ＭＳ Ｐゴシック" pitchFamily="1" charset="-128"/>
              </a:rPr>
              <a:t>先生</a:t>
            </a:r>
            <a:endParaRPr lang="en-US" altLang="ja-JP" sz="1050" b="1" dirty="0" smtClean="0">
              <a:solidFill>
                <a:prstClr val="black"/>
              </a:solidFill>
              <a:latin typeface="Century" pitchFamily="18" charset="0"/>
              <a:ea typeface="HG丸ｺﾞｼｯｸM-PRO" pitchFamily="50" charset="-128"/>
            </a:endParaRPr>
          </a:p>
        </p:txBody>
      </p:sp>
      <p:sp>
        <p:nvSpPr>
          <p:cNvPr id="38" name="正方形/長方形 37"/>
          <p:cNvSpPr/>
          <p:nvPr/>
        </p:nvSpPr>
        <p:spPr>
          <a:xfrm>
            <a:off x="3212976" y="4390939"/>
            <a:ext cx="3570767" cy="253069"/>
          </a:xfrm>
          <a:prstGeom prst="rect">
            <a:avLst/>
          </a:prstGeom>
        </p:spPr>
        <p:txBody>
          <a:bodyPr wrap="square" lIns="82982" tIns="41491" rIns="82982" bIns="41491">
            <a:spAutoFit/>
          </a:bodyPr>
          <a:lstStyle/>
          <a:p>
            <a:pPr>
              <a:defRPr/>
            </a:pPr>
            <a:r>
              <a:rPr lang="ja-JP" altLang="en-US" sz="1100" b="1" dirty="0">
                <a:solidFill>
                  <a:prstClr val="black"/>
                </a:solidFill>
                <a:latin typeface="Century" pitchFamily="18" charset="0"/>
                <a:ea typeface="HG丸ｺﾞｼｯｸM-PRO" pitchFamily="50" charset="-128"/>
              </a:rPr>
              <a:t>座長</a:t>
            </a:r>
            <a:r>
              <a:rPr lang="ja-JP" altLang="en-US" sz="1100" b="1" dirty="0" smtClean="0">
                <a:solidFill>
                  <a:prstClr val="black"/>
                </a:solidFill>
                <a:latin typeface="Century" pitchFamily="18" charset="0"/>
                <a:ea typeface="HG丸ｺﾞｼｯｸM-PRO" pitchFamily="50" charset="-128"/>
              </a:rPr>
              <a:t>：老年病研究所附属病院</a:t>
            </a:r>
            <a:r>
              <a:rPr lang="ja-JP" altLang="en-US" sz="1100" b="1" dirty="0">
                <a:solidFill>
                  <a:prstClr val="black"/>
                </a:solidFill>
                <a:latin typeface="Century" pitchFamily="18" charset="0"/>
                <a:ea typeface="HG丸ｺﾞｼｯｸM-PRO" pitchFamily="50" charset="-128"/>
              </a:rPr>
              <a:t> </a:t>
            </a:r>
            <a:r>
              <a:rPr lang="ja-JP" altLang="en-US" sz="1100" b="1" dirty="0" smtClean="0">
                <a:solidFill>
                  <a:prstClr val="black"/>
                </a:solidFill>
                <a:latin typeface="Century" pitchFamily="18" charset="0"/>
                <a:ea typeface="HG丸ｺﾞｼｯｸM-PRO" pitchFamily="50" charset="-128"/>
              </a:rPr>
              <a:t> 薬剤部　橋場 弘武 先生</a:t>
            </a:r>
            <a:endParaRPr lang="ja-JP" altLang="en-US" sz="1100" dirty="0">
              <a:latin typeface="Arial" charset="0"/>
              <a:ea typeface="ＭＳ Ｐゴシック" pitchFamily="1" charset="-128"/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1" y="1229435"/>
            <a:ext cx="685799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ja-JP" altLang="en-US" sz="105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  <a:ea typeface="HG丸ｺﾞｼｯｸM-PRO" pitchFamily="50" charset="-128"/>
              </a:rPr>
              <a:t>テーマ：「多職種連携で支える地域</a:t>
            </a:r>
            <a:r>
              <a:rPr lang="en-US" altLang="ja-JP" sz="105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  <a:ea typeface="HG丸ｺﾞｼｯｸM-PRO" pitchFamily="50" charset="-128"/>
              </a:rPr>
              <a:t>NST</a:t>
            </a:r>
            <a:r>
              <a:rPr lang="ja-JP" altLang="en-US" sz="105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  <a:ea typeface="HG丸ｺﾞｼｯｸM-PRO" pitchFamily="50" charset="-128"/>
              </a:rPr>
              <a:t>」</a:t>
            </a:r>
            <a:endParaRPr lang="en-US" altLang="ja-JP" sz="1050" b="1" dirty="0">
              <a:solidFill>
                <a:prstClr val="blac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entury" pitchFamily="18" charset="0"/>
              <a:ea typeface="HG丸ｺﾞｼｯｸM-PRO" pitchFamily="50" charset="-128"/>
            </a:endParaRPr>
          </a:p>
        </p:txBody>
      </p:sp>
      <p:sp>
        <p:nvSpPr>
          <p:cNvPr id="37" name="正方形/長方形 36"/>
          <p:cNvSpPr/>
          <p:nvPr/>
        </p:nvSpPr>
        <p:spPr>
          <a:xfrm>
            <a:off x="3171287" y="7380312"/>
            <a:ext cx="3930121" cy="245375"/>
          </a:xfrm>
          <a:prstGeom prst="rect">
            <a:avLst/>
          </a:prstGeom>
        </p:spPr>
        <p:txBody>
          <a:bodyPr wrap="square" lIns="82982" tIns="41491" rIns="82982" bIns="41491">
            <a:spAutoFit/>
          </a:bodyPr>
          <a:lstStyle/>
          <a:p>
            <a:pPr>
              <a:defRPr/>
            </a:pPr>
            <a:r>
              <a:rPr lang="ja-JP" altLang="en-US" sz="1000" b="1" dirty="0">
                <a:solidFill>
                  <a:prstClr val="black"/>
                </a:solidFill>
                <a:latin typeface="Century" pitchFamily="18" charset="0"/>
                <a:ea typeface="HG丸ｺﾞｼｯｸM-PRO" pitchFamily="50" charset="-128"/>
              </a:rPr>
              <a:t>第</a:t>
            </a:r>
            <a:r>
              <a:rPr lang="en-US" altLang="ja-JP" sz="1000" b="1" dirty="0">
                <a:solidFill>
                  <a:prstClr val="black"/>
                </a:solidFill>
                <a:latin typeface="Century" pitchFamily="18" charset="0"/>
                <a:ea typeface="HG丸ｺﾞｼｯｸM-PRO" pitchFamily="50" charset="-128"/>
              </a:rPr>
              <a:t>24</a:t>
            </a:r>
            <a:r>
              <a:rPr lang="ja-JP" altLang="en-US" sz="1000" b="1" dirty="0" smtClean="0">
                <a:solidFill>
                  <a:prstClr val="black"/>
                </a:solidFill>
                <a:latin typeface="Century" pitchFamily="18" charset="0"/>
                <a:ea typeface="HG丸ｺﾞｼｯｸM-PRO" pitchFamily="50" charset="-128"/>
              </a:rPr>
              <a:t>回当番世話人　下仁田</a:t>
            </a:r>
            <a:r>
              <a:rPr lang="ja-JP" altLang="en-US" sz="1000" b="1" dirty="0">
                <a:solidFill>
                  <a:prstClr val="black"/>
                </a:solidFill>
                <a:latin typeface="Century" pitchFamily="18" charset="0"/>
                <a:ea typeface="HG丸ｺﾞｼｯｸM-PRO" pitchFamily="50" charset="-128"/>
              </a:rPr>
              <a:t>厚生</a:t>
            </a:r>
            <a:r>
              <a:rPr lang="zh-TW" altLang="en-US" sz="1000" b="1" dirty="0" smtClean="0">
                <a:solidFill>
                  <a:prstClr val="black"/>
                </a:solidFill>
                <a:latin typeface="Century" pitchFamily="18" charset="0"/>
                <a:ea typeface="HG丸ｺﾞｼｯｸM-PRO" pitchFamily="50" charset="-128"/>
              </a:rPr>
              <a:t>病院</a:t>
            </a:r>
            <a:r>
              <a:rPr lang="ja-JP" altLang="en-US" sz="1000" b="1" dirty="0">
                <a:solidFill>
                  <a:prstClr val="black"/>
                </a:solidFill>
                <a:latin typeface="Century" pitchFamily="18" charset="0"/>
                <a:ea typeface="HG丸ｺﾞｼｯｸM-PRO" pitchFamily="50" charset="-128"/>
              </a:rPr>
              <a:t> </a:t>
            </a:r>
            <a:r>
              <a:rPr lang="ja-JP" altLang="en-US" sz="1000" b="1" dirty="0" smtClean="0">
                <a:solidFill>
                  <a:prstClr val="black"/>
                </a:solidFill>
                <a:latin typeface="Century" pitchFamily="18" charset="0"/>
                <a:ea typeface="HG丸ｺﾞｼｯｸM-PRO" pitchFamily="50" charset="-128"/>
              </a:rPr>
              <a:t> 薬剤部</a:t>
            </a:r>
            <a:r>
              <a:rPr lang="ja-JP" altLang="en-US" sz="1000" b="1" dirty="0">
                <a:solidFill>
                  <a:prstClr val="black"/>
                </a:solidFill>
                <a:latin typeface="Century" pitchFamily="18" charset="0"/>
                <a:ea typeface="HG丸ｺﾞｼｯｸM-PRO" pitchFamily="50" charset="-128"/>
              </a:rPr>
              <a:t> </a:t>
            </a:r>
            <a:r>
              <a:rPr lang="ja-JP" altLang="en-US" sz="1000" b="1" dirty="0" smtClean="0">
                <a:solidFill>
                  <a:prstClr val="black"/>
                </a:solidFill>
                <a:latin typeface="Century" pitchFamily="18" charset="0"/>
                <a:ea typeface="HG丸ｺﾞｼｯｸM-PRO" pitchFamily="50" charset="-128"/>
              </a:rPr>
              <a:t> 門脇</a:t>
            </a:r>
            <a:r>
              <a:rPr lang="ja-JP" altLang="en-US" sz="1000" b="1" dirty="0">
                <a:solidFill>
                  <a:prstClr val="black"/>
                </a:solidFill>
                <a:latin typeface="Century" pitchFamily="18" charset="0"/>
                <a:ea typeface="HG丸ｺﾞｼｯｸM-PRO" pitchFamily="50" charset="-128"/>
              </a:rPr>
              <a:t> </a:t>
            </a:r>
            <a:r>
              <a:rPr lang="ja-JP" altLang="en-US" sz="1000" b="1" dirty="0" smtClean="0">
                <a:solidFill>
                  <a:prstClr val="black"/>
                </a:solidFill>
                <a:latin typeface="Century" pitchFamily="18" charset="0"/>
                <a:ea typeface="HG丸ｺﾞｼｯｸM-PRO" pitchFamily="50" charset="-128"/>
              </a:rPr>
              <a:t>寛篤 </a:t>
            </a:r>
            <a:r>
              <a:rPr lang="ja-JP" altLang="en-US" sz="1000" b="1" dirty="0" smtClean="0">
                <a:latin typeface="Arial" charset="0"/>
                <a:ea typeface="ＭＳ Ｐゴシック" pitchFamily="1" charset="-128"/>
              </a:rPr>
              <a:t>先生</a:t>
            </a:r>
            <a:endParaRPr lang="en-US" altLang="ja-JP" sz="1000" b="1" dirty="0" smtClean="0">
              <a:solidFill>
                <a:prstClr val="black"/>
              </a:solidFill>
              <a:latin typeface="Century" pitchFamily="18" charset="0"/>
              <a:ea typeface="HG丸ｺﾞｼｯｸM-PRO" pitchFamily="50" charset="-128"/>
            </a:endParaRPr>
          </a:p>
        </p:txBody>
      </p:sp>
      <p:sp>
        <p:nvSpPr>
          <p:cNvPr id="32" name="正方形/長方形 31"/>
          <p:cNvSpPr/>
          <p:nvPr/>
        </p:nvSpPr>
        <p:spPr>
          <a:xfrm>
            <a:off x="3356992" y="5436096"/>
            <a:ext cx="3570767" cy="245375"/>
          </a:xfrm>
          <a:prstGeom prst="rect">
            <a:avLst/>
          </a:prstGeom>
        </p:spPr>
        <p:txBody>
          <a:bodyPr wrap="square" lIns="82982" tIns="41491" rIns="82982" bIns="41491">
            <a:spAutoFit/>
          </a:bodyPr>
          <a:lstStyle/>
          <a:p>
            <a:pPr>
              <a:defRPr/>
            </a:pPr>
            <a:r>
              <a:rPr lang="ja-JP" altLang="en-US" sz="1000" b="1" dirty="0">
                <a:solidFill>
                  <a:prstClr val="black"/>
                </a:solidFill>
                <a:latin typeface="Century" pitchFamily="18" charset="0"/>
                <a:ea typeface="HG丸ｺﾞｼｯｸM-PRO" pitchFamily="50" charset="-128"/>
              </a:rPr>
              <a:t>　</a:t>
            </a:r>
            <a:r>
              <a:rPr lang="ja-JP" altLang="en-US" sz="1000" b="1" dirty="0" smtClean="0">
                <a:solidFill>
                  <a:prstClr val="black"/>
                </a:solidFill>
                <a:latin typeface="Century" pitchFamily="18" charset="0"/>
                <a:ea typeface="HG丸ｺﾞｼｯｸM-PRO" pitchFamily="50" charset="-128"/>
              </a:rPr>
              <a:t>　　老年病研究所附属病院</a:t>
            </a:r>
            <a:r>
              <a:rPr lang="ja-JP" altLang="en-US" sz="1000" b="1" dirty="0">
                <a:solidFill>
                  <a:prstClr val="black"/>
                </a:solidFill>
                <a:latin typeface="Century" pitchFamily="18" charset="0"/>
                <a:ea typeface="HG丸ｺﾞｼｯｸM-PRO" pitchFamily="50" charset="-128"/>
              </a:rPr>
              <a:t> </a:t>
            </a:r>
            <a:r>
              <a:rPr lang="ja-JP" altLang="en-US" sz="1000" b="1" dirty="0" smtClean="0">
                <a:solidFill>
                  <a:prstClr val="black"/>
                </a:solidFill>
                <a:latin typeface="Century" pitchFamily="18" charset="0"/>
                <a:ea typeface="HG丸ｺﾞｼｯｸM-PRO" pitchFamily="50" charset="-128"/>
              </a:rPr>
              <a:t> 薬剤部　橋場 弘武 先生</a:t>
            </a:r>
            <a:endParaRPr lang="ja-JP" altLang="en-US" sz="1000" dirty="0">
              <a:latin typeface="Arial" charset="0"/>
              <a:ea typeface="ＭＳ Ｐゴシック" pitchFamily="1" charset="-128"/>
            </a:endParaRPr>
          </a:p>
        </p:txBody>
      </p:sp>
      <p:sp>
        <p:nvSpPr>
          <p:cNvPr id="39" name="正方形/長方形 38"/>
          <p:cNvSpPr/>
          <p:nvPr/>
        </p:nvSpPr>
        <p:spPr>
          <a:xfrm>
            <a:off x="353425" y="1691680"/>
            <a:ext cx="6603967" cy="2552770"/>
          </a:xfrm>
          <a:prstGeom prst="rect">
            <a:avLst/>
          </a:prstGeom>
        </p:spPr>
        <p:txBody>
          <a:bodyPr wrap="square" lIns="89682" tIns="44841" rIns="89682" bIns="44841">
            <a:spAutoFit/>
          </a:bodyPr>
          <a:lstStyle/>
          <a:p>
            <a:pPr>
              <a:defRPr/>
            </a:pPr>
            <a:r>
              <a:rPr lang="en-US" altLang="ja-JP" sz="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1 </a:t>
            </a:r>
            <a:r>
              <a:rPr lang="ja-JP" altLang="en-US" sz="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「</a:t>
            </a:r>
            <a:r>
              <a:rPr lang="en-US" altLang="ja-JP" sz="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NST</a:t>
            </a:r>
            <a:r>
              <a:rPr lang="ja-JP" altLang="en-US" sz="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介入により劇的に改善した糖尿病合併仙骨部皮下腫瘍の１例」</a:t>
            </a:r>
            <a:r>
              <a:rPr lang="ja-JP" altLang="en-US" sz="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lang="ja-JP" altLang="en-US" sz="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             下仁田</a:t>
            </a:r>
            <a:r>
              <a:rPr lang="ja-JP" altLang="en-US" sz="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厚生</a:t>
            </a:r>
            <a:r>
              <a:rPr lang="ja-JP" altLang="en-US" sz="8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病院</a:t>
            </a:r>
            <a:r>
              <a:rPr lang="ja-JP" altLang="en-US" sz="8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　管理栄養士　</a:t>
            </a:r>
            <a:r>
              <a:rPr lang="ja-JP" altLang="en-US" sz="8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土屋 友紀</a:t>
            </a:r>
            <a:r>
              <a:rPr lang="ja-JP" altLang="en-US" sz="8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 </a:t>
            </a:r>
            <a:r>
              <a:rPr lang="ja-JP" altLang="en-US" sz="8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先生</a:t>
            </a:r>
            <a:endParaRPr lang="en-US" altLang="ja-JP" sz="800" b="1" dirty="0">
              <a:solidFill>
                <a:prstClr val="black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defRPr/>
            </a:pPr>
            <a:endParaRPr lang="en-US" altLang="ja-JP" sz="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defRPr/>
            </a:pPr>
            <a:r>
              <a:rPr lang="en-US" altLang="ja-JP" sz="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2 </a:t>
            </a:r>
            <a:r>
              <a:rPr lang="ja-JP" altLang="en-US" sz="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「当院における大腸癌周術期栄養管理の現状」</a:t>
            </a:r>
            <a:r>
              <a:rPr lang="ja-JP" altLang="en-US" sz="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　　　　　　　　　</a:t>
            </a:r>
            <a:r>
              <a:rPr lang="ja-JP" altLang="en-US" sz="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　　　　　             </a:t>
            </a:r>
            <a:r>
              <a:rPr lang="ja-JP" altLang="en-US" sz="8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原町</a:t>
            </a:r>
            <a:r>
              <a:rPr lang="ja-JP" altLang="en-US" sz="8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赤十字病院　看護師　</a:t>
            </a:r>
            <a:r>
              <a:rPr lang="ja-JP" altLang="en-US" sz="8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小林</a:t>
            </a:r>
            <a:r>
              <a:rPr lang="ja-JP" altLang="en-US" sz="8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 </a:t>
            </a:r>
            <a:r>
              <a:rPr lang="ja-JP" altLang="en-US" sz="8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裕 先生</a:t>
            </a:r>
            <a:endParaRPr lang="en-US" altLang="ja-JP" sz="800" b="1" dirty="0">
              <a:solidFill>
                <a:prstClr val="black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defRPr/>
            </a:pPr>
            <a:endParaRPr lang="en-US" altLang="ja-JP" sz="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defRPr/>
            </a:pPr>
            <a:r>
              <a:rPr lang="en-US" altLang="ja-JP" sz="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3 </a:t>
            </a:r>
            <a:r>
              <a:rPr lang="ja-JP" altLang="en-US" sz="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「退院支援におけるラコール半固形食の使用経験」</a:t>
            </a:r>
            <a:r>
              <a:rPr lang="ja-JP" altLang="en-US" sz="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　　　　　　　　　　</a:t>
            </a:r>
            <a:r>
              <a:rPr lang="ja-JP" altLang="en-US" sz="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             </a:t>
            </a:r>
            <a:r>
              <a:rPr lang="ja-JP" altLang="en-US" sz="8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前橋赤十字</a:t>
            </a:r>
            <a:r>
              <a:rPr lang="zh-TW" altLang="en-US" sz="8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病院</a:t>
            </a:r>
            <a:r>
              <a:rPr lang="ja-JP" altLang="en-US" sz="8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　看護師　</a:t>
            </a:r>
            <a:r>
              <a:rPr lang="ja-JP" altLang="en-US" sz="8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春原 ひと美</a:t>
            </a:r>
            <a:r>
              <a:rPr lang="ja-JP" altLang="en-US" sz="8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 </a:t>
            </a:r>
            <a:r>
              <a:rPr lang="ja-JP" altLang="en-US" sz="8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先生</a:t>
            </a:r>
            <a:endParaRPr lang="en-US" altLang="ja-JP" sz="600" b="1" dirty="0"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defRPr/>
            </a:pPr>
            <a:endParaRPr lang="en-US" altLang="ja-JP" sz="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defRPr/>
            </a:pPr>
            <a:r>
              <a:rPr lang="en-US" altLang="ja-JP" sz="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4 </a:t>
            </a:r>
            <a:r>
              <a:rPr lang="ja-JP" altLang="en-US" sz="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「</a:t>
            </a:r>
            <a:r>
              <a:rPr lang="ja-JP" altLang="ja-JP" sz="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嚥下内視鏡検査</a:t>
            </a:r>
            <a:r>
              <a:rPr lang="en-US" altLang="ja-JP" sz="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(VE)</a:t>
            </a:r>
            <a:r>
              <a:rPr lang="ja-JP" altLang="ja-JP" sz="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の評価結果を反映させた摂食機能訓練の</a:t>
            </a:r>
            <a:r>
              <a:rPr lang="ja-JP" altLang="ja-JP" sz="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有用性</a:t>
            </a:r>
            <a:r>
              <a:rPr lang="ja-JP" altLang="en-US" sz="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」</a:t>
            </a:r>
            <a:r>
              <a:rPr lang="ja-JP" altLang="en-US" sz="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　</a:t>
            </a:r>
            <a:endParaRPr lang="en-US" altLang="ja-JP" sz="8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defRPr/>
            </a:pPr>
            <a:r>
              <a:rPr lang="ja-JP" altLang="en-US" sz="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lang="ja-JP" altLang="en-US" sz="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　　　　　　　　　　　　　　　　　　　　　　　　　　　             </a:t>
            </a:r>
            <a:r>
              <a:rPr lang="ja-JP" altLang="ja-JP" sz="8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医療</a:t>
            </a:r>
            <a:r>
              <a:rPr lang="ja-JP" altLang="ja-JP" sz="8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法人鶴谷会　鶴谷病院</a:t>
            </a:r>
            <a:r>
              <a:rPr lang="ja-JP" altLang="en-US" sz="8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lang="ja-JP" altLang="ja-JP" sz="8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言語</a:t>
            </a:r>
            <a:r>
              <a:rPr lang="ja-JP" altLang="ja-JP" sz="8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聴覚士</a:t>
            </a:r>
            <a:r>
              <a:rPr lang="ja-JP" altLang="en-US" sz="8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ja-JP" sz="8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塚越</a:t>
            </a:r>
            <a:r>
              <a:rPr lang="en-US" altLang="ja-JP" sz="8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lang="ja-JP" altLang="ja-JP" sz="8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美貴</a:t>
            </a:r>
            <a:r>
              <a:rPr lang="ja-JP" altLang="en-US" sz="8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 </a:t>
            </a:r>
            <a:r>
              <a:rPr lang="ja-JP" altLang="en-US" sz="8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先生</a:t>
            </a:r>
            <a:r>
              <a:rPr lang="ja-JP" altLang="en-US" sz="8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　　　　　　　　　　</a:t>
            </a:r>
            <a:endParaRPr lang="en-US" altLang="ja-JP" sz="800" b="1" dirty="0">
              <a:solidFill>
                <a:prstClr val="black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defRPr/>
            </a:pPr>
            <a:endParaRPr lang="en-US" altLang="ja-JP" sz="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defRPr/>
            </a:pPr>
            <a:r>
              <a:rPr lang="en-US" altLang="ja-JP" sz="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5</a:t>
            </a:r>
            <a:r>
              <a:rPr lang="ja-JP" altLang="en-US" sz="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「</a:t>
            </a:r>
            <a:r>
              <a:rPr lang="ja-JP" altLang="ja-JP" sz="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館林邑楽地域にみる簡易懸濁法の実際</a:t>
            </a:r>
            <a:r>
              <a:rPr lang="ja-JP" altLang="en-US" sz="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」</a:t>
            </a:r>
            <a:r>
              <a:rPr lang="ja-JP" altLang="en-US" sz="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lang="ja-JP" altLang="en-US" sz="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　　　　　　　　　　　　　　　             </a:t>
            </a:r>
            <a:r>
              <a:rPr lang="ja-JP" altLang="ja-JP" sz="8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館林</a:t>
            </a:r>
            <a:r>
              <a:rPr lang="ja-JP" altLang="ja-JP" sz="8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厚生</a:t>
            </a:r>
            <a:r>
              <a:rPr lang="ja-JP" altLang="ja-JP" sz="8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病院</a:t>
            </a:r>
            <a:r>
              <a:rPr lang="en-US" altLang="ja-JP" sz="8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lang="en-US" altLang="ja-JP" sz="8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</a:t>
            </a:r>
            <a:r>
              <a:rPr lang="ja-JP" altLang="ja-JP" sz="8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看護師</a:t>
            </a:r>
            <a:r>
              <a:rPr lang="ja-JP" altLang="en-US" sz="8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lang="ja-JP" altLang="ja-JP" sz="8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栗原</a:t>
            </a:r>
            <a:r>
              <a:rPr lang="en-US" altLang="ja-JP" sz="8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lang="ja-JP" altLang="ja-JP" sz="8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理佳</a:t>
            </a:r>
            <a:r>
              <a:rPr lang="ja-JP" altLang="en-US" sz="8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先生</a:t>
            </a:r>
            <a:endParaRPr lang="en-US" altLang="ja-JP" sz="8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defRPr/>
            </a:pPr>
            <a:endParaRPr lang="en-US" altLang="ja-JP" sz="8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defRPr/>
            </a:pPr>
            <a:r>
              <a:rPr lang="ja-JP" altLang="en-US" sz="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６</a:t>
            </a:r>
            <a:r>
              <a:rPr lang="ja-JP" altLang="en-US" sz="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「回復期リハビリテーション病棟における栄養を考慮したリハビリテーションの取り組み」</a:t>
            </a:r>
            <a:endParaRPr lang="en-US" altLang="ja-JP" sz="8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defRPr/>
            </a:pPr>
            <a:r>
              <a:rPr lang="ja-JP" altLang="en-US" sz="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lang="ja-JP" altLang="en-US" sz="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　　　　　　　　　　　　　　　　　　　　　　　　　　　　　　　             </a:t>
            </a:r>
            <a:r>
              <a:rPr lang="ja-JP" altLang="en-US" sz="8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大誠会　内田病院　理学療法士　須永 貴博 先生</a:t>
            </a:r>
            <a:endParaRPr lang="en-US" altLang="ja-JP" sz="800" b="1" dirty="0" smtClean="0">
              <a:solidFill>
                <a:prstClr val="black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defRPr/>
            </a:pPr>
            <a:r>
              <a:rPr lang="ja-JP" altLang="en-US" sz="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７</a:t>
            </a:r>
            <a:r>
              <a:rPr lang="ja-JP" altLang="en-US" sz="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「管理栄養士とソーシャルワーカーによる協働の試み」        </a:t>
            </a:r>
            <a:r>
              <a:rPr lang="ja-JP" altLang="en-US" sz="8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lang="ja-JP" altLang="en-US" sz="8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           群馬中央病院　ソーシャルワーカー　佐野間 寛幸 先生</a:t>
            </a:r>
            <a:endParaRPr lang="en-US" altLang="ja-JP" sz="800" b="1" dirty="0" smtClean="0">
              <a:solidFill>
                <a:prstClr val="black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defRPr/>
            </a:pPr>
            <a:endParaRPr lang="en-US" altLang="ja-JP" sz="8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defRPr/>
            </a:pPr>
            <a:r>
              <a:rPr lang="ja-JP" altLang="en-US" sz="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８「当院における末梢静脈式中心静脈カテーテル（</a:t>
            </a:r>
            <a:r>
              <a:rPr lang="en-US" altLang="ja-JP" sz="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PICC</a:t>
            </a:r>
            <a:r>
              <a:rPr lang="ja-JP" altLang="en-US" sz="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）挿入の現状</a:t>
            </a:r>
            <a:r>
              <a:rPr lang="ja-JP" altLang="en-US" sz="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ー</a:t>
            </a:r>
            <a:r>
              <a:rPr lang="ja-JP" altLang="en-US" sz="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看護師が挿入や管理を行うメリットについて</a:t>
            </a:r>
            <a:r>
              <a:rPr lang="en-US" altLang="ja-JP" sz="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―</a:t>
            </a:r>
            <a:r>
              <a:rPr lang="ja-JP" altLang="en-US" sz="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」</a:t>
            </a:r>
            <a:endParaRPr lang="en-US" altLang="ja-JP" sz="8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defRPr/>
            </a:pPr>
            <a:r>
              <a:rPr lang="ja-JP" altLang="en-US" sz="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　　　　　　　　　　　　　　　　　　　　　　　　　</a:t>
            </a:r>
            <a:r>
              <a:rPr lang="ja-JP" altLang="en-US" sz="8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　             高崎総合医療センター 統括診療部 診療看護師</a:t>
            </a:r>
            <a:r>
              <a:rPr lang="ja-JP" altLang="en-US" sz="8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 </a:t>
            </a:r>
            <a:r>
              <a:rPr lang="ja-JP" altLang="en-US" sz="8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佐藤 慶吾 先生</a:t>
            </a:r>
            <a:endParaRPr lang="en-US" altLang="ja-JP" sz="800" b="1" dirty="0" smtClean="0">
              <a:solidFill>
                <a:prstClr val="black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defRPr/>
            </a:pPr>
            <a:endParaRPr lang="en-US" altLang="ja-JP" sz="8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defRPr/>
            </a:pPr>
            <a:r>
              <a:rPr lang="ja-JP" altLang="en-US" sz="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９</a:t>
            </a:r>
            <a:r>
              <a:rPr lang="ja-JP" altLang="en-US" sz="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「藤岡多野地区での嚥下食形態調査を行って」　　　　　　　　　　                     </a:t>
            </a:r>
            <a:r>
              <a:rPr lang="ja-JP" altLang="en-US" sz="8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公立藤岡総合病院 </a:t>
            </a:r>
            <a:r>
              <a:rPr lang="ja-JP" altLang="en-US" sz="8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 </a:t>
            </a:r>
            <a:r>
              <a:rPr lang="ja-JP" altLang="en-US" sz="8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看護師 福島 正恵 先生</a:t>
            </a:r>
            <a:endParaRPr lang="en-US" altLang="ja-JP" sz="800" b="1" dirty="0" smtClean="0">
              <a:solidFill>
                <a:prstClr val="black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defRPr/>
            </a:pPr>
            <a:endParaRPr lang="en-US" altLang="ja-JP" sz="8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defRPr/>
            </a:pPr>
            <a:r>
              <a:rPr lang="ja-JP" altLang="en-US" sz="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１０「多職種参加ＮＳＴランチタイムカンファレンス、</a:t>
            </a:r>
            <a:r>
              <a:rPr lang="en-US" altLang="ja-JP" sz="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470</a:t>
            </a:r>
            <a:r>
              <a:rPr lang="ja-JP" altLang="en-US" sz="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回の歩み。」                      </a:t>
            </a:r>
            <a:r>
              <a:rPr lang="ja-JP" altLang="en-US" sz="8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渋川総合病院 脳神経外科 合田 司 先生</a:t>
            </a:r>
            <a:r>
              <a:rPr lang="ja-JP" altLang="en-US" sz="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lang="ja-JP" altLang="en-US" sz="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　　　　　　　　　　　　　　　　　　　　　</a:t>
            </a:r>
            <a:endParaRPr lang="en-US" altLang="ja-JP" sz="8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40" name="正方形/長方形 39"/>
          <p:cNvSpPr/>
          <p:nvPr/>
        </p:nvSpPr>
        <p:spPr>
          <a:xfrm>
            <a:off x="404664" y="5652120"/>
            <a:ext cx="5005861" cy="243737"/>
          </a:xfrm>
          <a:prstGeom prst="rect">
            <a:avLst/>
          </a:prstGeom>
        </p:spPr>
        <p:txBody>
          <a:bodyPr wrap="square" lIns="81359" tIns="40680" rIns="81359" bIns="40680">
            <a:spAutoFit/>
          </a:bodyPr>
          <a:lstStyle/>
          <a:p>
            <a:pPr>
              <a:defRPr/>
            </a:pPr>
            <a:r>
              <a:rPr lang="ja-JP" altLang="en-US" sz="10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コメンテーター：北美原クリニック  理事長</a:t>
            </a:r>
            <a:r>
              <a:rPr lang="en-US" altLang="ja-JP" sz="10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 </a:t>
            </a:r>
            <a:r>
              <a:rPr lang="ja-JP" altLang="en-US" sz="10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岡田 晋吾</a:t>
            </a:r>
            <a:r>
              <a:rPr lang="ja-JP" altLang="en-US" sz="105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 </a:t>
            </a:r>
            <a:r>
              <a:rPr lang="ja-JP" altLang="en-US" sz="10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先生</a:t>
            </a:r>
            <a:endParaRPr lang="ja-JP" altLang="en-US" sz="1000" b="1" dirty="0">
              <a:solidFill>
                <a:prstClr val="black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41" name="正方形/長方形 40"/>
          <p:cNvSpPr/>
          <p:nvPr/>
        </p:nvSpPr>
        <p:spPr>
          <a:xfrm>
            <a:off x="620688" y="5920133"/>
            <a:ext cx="1200466" cy="236043"/>
          </a:xfrm>
          <a:prstGeom prst="rect">
            <a:avLst/>
          </a:prstGeom>
        </p:spPr>
        <p:txBody>
          <a:bodyPr wrap="square" lIns="81359" tIns="40680" rIns="81359" bIns="40680">
            <a:spAutoFit/>
          </a:bodyPr>
          <a:lstStyle/>
          <a:p>
            <a:pPr>
              <a:defRPr/>
            </a:pPr>
            <a:r>
              <a:rPr lang="en-US" altLang="ja-JP" sz="1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  <a:ea typeface="HG丸ｺﾞｼｯｸM-PRO" pitchFamily="50" charset="-128"/>
              </a:rPr>
              <a:t>【</a:t>
            </a:r>
            <a:r>
              <a:rPr lang="ja-JP" altLang="en-US" sz="10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  <a:ea typeface="HG丸ｺﾞｼｯｸM-PRO" pitchFamily="50" charset="-128"/>
              </a:rPr>
              <a:t> </a:t>
            </a:r>
            <a:r>
              <a:rPr lang="ja-JP" altLang="en-US" sz="1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  <a:ea typeface="HG丸ｺﾞｼｯｸM-PRO" pitchFamily="50" charset="-128"/>
              </a:rPr>
              <a:t>パネリスト </a:t>
            </a:r>
            <a:r>
              <a:rPr lang="en-US" altLang="ja-JP" sz="1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  <a:ea typeface="HG丸ｺﾞｼｯｸM-PRO" pitchFamily="50" charset="-128"/>
              </a:rPr>
              <a:t>】</a:t>
            </a:r>
            <a:endParaRPr lang="ja-JP" altLang="en-US" sz="1000" dirty="0">
              <a:solidFill>
                <a:prstClr val="black"/>
              </a:solidFill>
              <a:latin typeface="Century" pitchFamily="18" charset="0"/>
              <a:ea typeface="HG丸ｺﾞｼｯｸM-PRO" pitchFamily="50" charset="-128"/>
              <a:cs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17626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8235</TotalTime>
  <Words>264</Words>
  <Application>Microsoft Office PowerPoint</Application>
  <PresentationFormat>画面に合わせる (4:3)</PresentationFormat>
  <Paragraphs>75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Company>大塚グループ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nishida yudai（西田　祐大　）</dc:creator>
  <cp:lastModifiedBy>nishida yudai（西田　祐大　）</cp:lastModifiedBy>
  <cp:revision>78</cp:revision>
  <cp:lastPrinted>2015-10-04T23:52:14Z</cp:lastPrinted>
  <dcterms:created xsi:type="dcterms:W3CDTF">2015-01-30T03:56:46Z</dcterms:created>
  <dcterms:modified xsi:type="dcterms:W3CDTF">2015-10-07T12:55:55Z</dcterms:modified>
</cp:coreProperties>
</file>